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69" r:id="rId3"/>
    <p:sldId id="270" r:id="rId4"/>
    <p:sldId id="258" r:id="rId5"/>
    <p:sldId id="271" r:id="rId6"/>
    <p:sldId id="272" r:id="rId7"/>
    <p:sldId id="273" r:id="rId8"/>
    <p:sldId id="257" r:id="rId9"/>
    <p:sldId id="259" r:id="rId10"/>
    <p:sldId id="260" r:id="rId11"/>
    <p:sldId id="261" r:id="rId12"/>
    <p:sldId id="262" r:id="rId13"/>
    <p:sldId id="263" r:id="rId14"/>
    <p:sldId id="264" r:id="rId15"/>
    <p:sldId id="265" r:id="rId16"/>
    <p:sldId id="266" r:id="rId17"/>
    <p:sldId id="267" r:id="rId18"/>
    <p:sldId id="26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2"/>
  </p:normalViewPr>
  <p:slideViewPr>
    <p:cSldViewPr snapToGrid="0" snapToObjects="1">
      <p:cViewPr varScale="1">
        <p:scale>
          <a:sx n="132" d="100"/>
          <a:sy n="132" d="100"/>
        </p:scale>
        <p:origin x="-120" y="-2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51100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7973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36204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67580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806497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20097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09098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2460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42733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518166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703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95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95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95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95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95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49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89348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67695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cxnSp>
        <p:nvCxnSpPr>
          <p:cNvPr id="10" name="Shape 10"/>
          <p:cNvCxnSpPr/>
          <p:nvPr/>
        </p:nvCxnSpPr>
        <p:spPr>
          <a:xfrm>
            <a:off x="2477724" y="415650"/>
            <a:ext cx="6244199" cy="0"/>
          </a:xfrm>
          <a:prstGeom prst="straightConnector1">
            <a:avLst/>
          </a:prstGeom>
          <a:noFill/>
          <a:ln w="38100" cap="flat" cmpd="sng">
            <a:solidFill>
              <a:schemeClr val="lt1"/>
            </a:solidFill>
            <a:prstDash val="solid"/>
            <a:round/>
            <a:headEnd type="none" w="med" len="med"/>
            <a:tailEnd type="none" w="med" len="med"/>
          </a:ln>
        </p:spPr>
      </p:cxnSp>
      <p:cxnSp>
        <p:nvCxnSpPr>
          <p:cNvPr id="11" name="Shape 11"/>
          <p:cNvCxnSpPr/>
          <p:nvPr/>
        </p:nvCxnSpPr>
        <p:spPr>
          <a:xfrm>
            <a:off x="2477724" y="4740000"/>
            <a:ext cx="6244199" cy="0"/>
          </a:xfrm>
          <a:prstGeom prst="straightConnector1">
            <a:avLst/>
          </a:prstGeom>
          <a:noFill/>
          <a:ln w="19050" cap="flat" cmpd="sng">
            <a:solidFill>
              <a:schemeClr val="lt1"/>
            </a:solidFill>
            <a:prstDash val="solid"/>
            <a:round/>
            <a:headEnd type="none" w="med" len="med"/>
            <a:tailEnd type="none" w="med" len="med"/>
          </a:ln>
        </p:spPr>
      </p:cxnSp>
      <p:cxnSp>
        <p:nvCxnSpPr>
          <p:cNvPr id="12" name="Shape 12"/>
          <p:cNvCxnSpPr/>
          <p:nvPr/>
        </p:nvCxnSpPr>
        <p:spPr>
          <a:xfrm>
            <a:off x="425198" y="415650"/>
            <a:ext cx="183299" cy="0"/>
          </a:xfrm>
          <a:prstGeom prst="straightConnector1">
            <a:avLst/>
          </a:prstGeom>
          <a:noFill/>
          <a:ln w="19050" cap="flat" cmpd="sng">
            <a:solidFill>
              <a:schemeClr val="lt1"/>
            </a:solidFill>
            <a:prstDash val="solid"/>
            <a:round/>
            <a:headEnd type="none" w="med" len="med"/>
            <a:tailEnd type="none" w="med" len="med"/>
          </a:ln>
        </p:spPr>
      </p:cxnSp>
      <p:sp>
        <p:nvSpPr>
          <p:cNvPr id="13" name="Shape 13"/>
          <p:cNvSpPr txBox="1">
            <a:spLocks noGrp="1"/>
          </p:cNvSpPr>
          <p:nvPr>
            <p:ph type="ctrTitle"/>
          </p:nvPr>
        </p:nvSpPr>
        <p:spPr>
          <a:xfrm>
            <a:off x="2371725" y="630225"/>
            <a:ext cx="6331500" cy="1541999"/>
          </a:xfrm>
          <a:prstGeom prst="rect">
            <a:avLst/>
          </a:prstGeom>
        </p:spPr>
        <p:txBody>
          <a:bodyPr lIns="91425" tIns="91425" rIns="91425" bIns="91425" anchor="t"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14" name="Shape 14"/>
          <p:cNvSpPr txBox="1">
            <a:spLocks noGrp="1"/>
          </p:cNvSpPr>
          <p:nvPr>
            <p:ph type="subTitle" idx="1"/>
          </p:nvPr>
        </p:nvSpPr>
        <p:spPr>
          <a:xfrm>
            <a:off x="2390266" y="3238450"/>
            <a:ext cx="6331500" cy="1241699"/>
          </a:xfrm>
          <a:prstGeom prst="rect">
            <a:avLst/>
          </a:prstGeom>
        </p:spPr>
        <p:txBody>
          <a:bodyPr lIns="91425" tIns="91425" rIns="91425" bIns="91425" anchor="b" anchorCtr="0"/>
          <a:lstStyle>
            <a:lvl1pPr lvl="0" rtl="0">
              <a:lnSpc>
                <a:spcPct val="100000"/>
              </a:lnSpc>
              <a:spcBef>
                <a:spcPts val="0"/>
              </a:spcBef>
              <a:spcAft>
                <a:spcPts val="0"/>
              </a:spcAft>
              <a:buClr>
                <a:schemeClr val="lt1"/>
              </a:buClr>
              <a:buNone/>
              <a:defRPr>
                <a:solidFill>
                  <a:schemeClr val="lt1"/>
                </a:solidFill>
              </a:defRPr>
            </a:lvl1pPr>
            <a:lvl2pPr lvl="1" rtl="0">
              <a:lnSpc>
                <a:spcPct val="100000"/>
              </a:lnSpc>
              <a:spcBef>
                <a:spcPts val="0"/>
              </a:spcBef>
              <a:spcAft>
                <a:spcPts val="0"/>
              </a:spcAft>
              <a:buClr>
                <a:schemeClr val="lt1"/>
              </a:buClr>
              <a:buSzPct val="100000"/>
              <a:buNone/>
              <a:defRPr sz="1800">
                <a:solidFill>
                  <a:schemeClr val="lt1"/>
                </a:solidFill>
              </a:defRPr>
            </a:lvl2pPr>
            <a:lvl3pPr lvl="2" rtl="0">
              <a:lnSpc>
                <a:spcPct val="100000"/>
              </a:lnSpc>
              <a:spcBef>
                <a:spcPts val="0"/>
              </a:spcBef>
              <a:spcAft>
                <a:spcPts val="0"/>
              </a:spcAft>
              <a:buClr>
                <a:schemeClr val="lt1"/>
              </a:buClr>
              <a:buSzPct val="100000"/>
              <a:buNone/>
              <a:defRPr sz="1800">
                <a:solidFill>
                  <a:schemeClr val="lt1"/>
                </a:solidFill>
              </a:defRPr>
            </a:lvl3pPr>
            <a:lvl4pPr lvl="3" rtl="0">
              <a:lnSpc>
                <a:spcPct val="100000"/>
              </a:lnSpc>
              <a:spcBef>
                <a:spcPts val="0"/>
              </a:spcBef>
              <a:spcAft>
                <a:spcPts val="0"/>
              </a:spcAft>
              <a:buClr>
                <a:schemeClr val="lt1"/>
              </a:buClr>
              <a:buSzPct val="100000"/>
              <a:buNone/>
              <a:defRPr sz="1800">
                <a:solidFill>
                  <a:schemeClr val="lt1"/>
                </a:solidFill>
              </a:defRPr>
            </a:lvl4pPr>
            <a:lvl5pPr lvl="4" rtl="0">
              <a:lnSpc>
                <a:spcPct val="100000"/>
              </a:lnSpc>
              <a:spcBef>
                <a:spcPts val="0"/>
              </a:spcBef>
              <a:spcAft>
                <a:spcPts val="0"/>
              </a:spcAft>
              <a:buClr>
                <a:schemeClr val="lt1"/>
              </a:buClr>
              <a:buSzPct val="100000"/>
              <a:buNone/>
              <a:defRPr sz="1800">
                <a:solidFill>
                  <a:schemeClr val="lt1"/>
                </a:solidFill>
              </a:defRPr>
            </a:lvl5pPr>
            <a:lvl6pPr lvl="5" rtl="0">
              <a:lnSpc>
                <a:spcPct val="100000"/>
              </a:lnSpc>
              <a:spcBef>
                <a:spcPts val="0"/>
              </a:spcBef>
              <a:spcAft>
                <a:spcPts val="0"/>
              </a:spcAft>
              <a:buClr>
                <a:schemeClr val="lt1"/>
              </a:buClr>
              <a:buSzPct val="100000"/>
              <a:buNone/>
              <a:defRPr sz="1800">
                <a:solidFill>
                  <a:schemeClr val="lt1"/>
                </a:solidFill>
              </a:defRPr>
            </a:lvl6pPr>
            <a:lvl7pPr lvl="6" rtl="0">
              <a:lnSpc>
                <a:spcPct val="100000"/>
              </a:lnSpc>
              <a:spcBef>
                <a:spcPts val="0"/>
              </a:spcBef>
              <a:spcAft>
                <a:spcPts val="0"/>
              </a:spcAft>
              <a:buClr>
                <a:schemeClr val="lt1"/>
              </a:buClr>
              <a:buSzPct val="100000"/>
              <a:buNone/>
              <a:defRPr sz="1800">
                <a:solidFill>
                  <a:schemeClr val="lt1"/>
                </a:solidFill>
              </a:defRPr>
            </a:lvl7pPr>
            <a:lvl8pPr lvl="7" rtl="0">
              <a:lnSpc>
                <a:spcPct val="100000"/>
              </a:lnSpc>
              <a:spcBef>
                <a:spcPts val="0"/>
              </a:spcBef>
              <a:spcAft>
                <a:spcPts val="0"/>
              </a:spcAft>
              <a:buClr>
                <a:schemeClr val="lt1"/>
              </a:buClr>
              <a:buSzPct val="100000"/>
              <a:buNone/>
              <a:defRPr sz="1800">
                <a:solidFill>
                  <a:schemeClr val="lt1"/>
                </a:solidFill>
              </a:defRPr>
            </a:lvl8pPr>
            <a:lvl9pPr lvl="8" rtl="0">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5" name="Shape 15"/>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60"/>
        <p:cNvGrpSpPr/>
        <p:nvPr/>
      </p:nvGrpSpPr>
      <p:grpSpPr>
        <a:xfrm>
          <a:off x="0" y="0"/>
          <a:ext cx="0" cy="0"/>
          <a:chOff x="0" y="0"/>
          <a:chExt cx="0" cy="0"/>
        </a:xfrm>
      </p:grpSpPr>
      <p:cxnSp>
        <p:nvCxnSpPr>
          <p:cNvPr id="61" name="Shape 61"/>
          <p:cNvCxnSpPr/>
          <p:nvPr/>
        </p:nvCxnSpPr>
        <p:spPr>
          <a:xfrm>
            <a:off x="425200" y="4740000"/>
            <a:ext cx="8296799" cy="0"/>
          </a:xfrm>
          <a:prstGeom prst="straightConnector1">
            <a:avLst/>
          </a:prstGeom>
          <a:noFill/>
          <a:ln w="19050" cap="flat" cmpd="sng">
            <a:solidFill>
              <a:schemeClr val="dk2"/>
            </a:solidFill>
            <a:prstDash val="solid"/>
            <a:round/>
            <a:headEnd type="none" w="med" len="med"/>
            <a:tailEnd type="none" w="med" len="med"/>
          </a:ln>
        </p:spPr>
      </p:cxnSp>
      <p:cxnSp>
        <p:nvCxnSpPr>
          <p:cNvPr id="62" name="Shape 62"/>
          <p:cNvCxnSpPr/>
          <p:nvPr/>
        </p:nvCxnSpPr>
        <p:spPr>
          <a:xfrm>
            <a:off x="425200" y="415650"/>
            <a:ext cx="8296799" cy="0"/>
          </a:xfrm>
          <a:prstGeom prst="straightConnector1">
            <a:avLst/>
          </a:prstGeom>
          <a:noFill/>
          <a:ln w="38100" cap="flat" cmpd="sng">
            <a:solidFill>
              <a:schemeClr val="dk2"/>
            </a:solidFill>
            <a:prstDash val="solid"/>
            <a:round/>
            <a:headEnd type="none" w="med" len="med"/>
            <a:tailEnd type="none" w="med" len="med"/>
          </a:ln>
        </p:spPr>
      </p:cxnSp>
      <p:sp>
        <p:nvSpPr>
          <p:cNvPr id="63" name="Shape 63"/>
          <p:cNvSpPr txBox="1">
            <a:spLocks noGrp="1"/>
          </p:cNvSpPr>
          <p:nvPr>
            <p:ph type="title"/>
          </p:nvPr>
        </p:nvSpPr>
        <p:spPr>
          <a:xfrm>
            <a:off x="853950" y="1304850"/>
            <a:ext cx="7436099" cy="1538399"/>
          </a:xfrm>
          <a:prstGeom prst="rect">
            <a:avLst/>
          </a:prstGeom>
        </p:spPr>
        <p:txBody>
          <a:bodyPr lIns="91425" tIns="91425" rIns="91425" bIns="91425" anchor="ctr" anchorCtr="0"/>
          <a:lstStyle>
            <a:lvl1pPr lvl="0" algn="ctr" rtl="0">
              <a:spcBef>
                <a:spcPts val="0"/>
              </a:spcBef>
              <a:buClr>
                <a:schemeClr val="dk1"/>
              </a:buClr>
              <a:buSzPct val="100000"/>
              <a:buFont typeface="Lato"/>
              <a:defRPr sz="9600">
                <a:solidFill>
                  <a:schemeClr val="dk1"/>
                </a:solidFill>
                <a:latin typeface="Lato"/>
                <a:ea typeface="Lato"/>
                <a:cs typeface="Lato"/>
                <a:sym typeface="Lato"/>
              </a:defRPr>
            </a:lvl1pPr>
            <a:lvl2pPr lvl="1" algn="ctr" rtl="0">
              <a:spcBef>
                <a:spcPts val="0"/>
              </a:spcBef>
              <a:buClr>
                <a:schemeClr val="dk1"/>
              </a:buClr>
              <a:buSzPct val="100000"/>
              <a:buFont typeface="Lato"/>
              <a:defRPr sz="9600">
                <a:solidFill>
                  <a:schemeClr val="dk1"/>
                </a:solidFill>
                <a:latin typeface="Lato"/>
                <a:ea typeface="Lato"/>
                <a:cs typeface="Lato"/>
                <a:sym typeface="Lato"/>
              </a:defRPr>
            </a:lvl2pPr>
            <a:lvl3pPr lvl="2" algn="ctr" rtl="0">
              <a:spcBef>
                <a:spcPts val="0"/>
              </a:spcBef>
              <a:buClr>
                <a:schemeClr val="dk1"/>
              </a:buClr>
              <a:buSzPct val="100000"/>
              <a:buFont typeface="Lato"/>
              <a:defRPr sz="9600">
                <a:solidFill>
                  <a:schemeClr val="dk1"/>
                </a:solidFill>
                <a:latin typeface="Lato"/>
                <a:ea typeface="Lato"/>
                <a:cs typeface="Lato"/>
                <a:sym typeface="Lato"/>
              </a:defRPr>
            </a:lvl3pPr>
            <a:lvl4pPr lvl="3" algn="ctr" rtl="0">
              <a:spcBef>
                <a:spcPts val="0"/>
              </a:spcBef>
              <a:buClr>
                <a:schemeClr val="dk1"/>
              </a:buClr>
              <a:buSzPct val="100000"/>
              <a:buFont typeface="Lato"/>
              <a:defRPr sz="9600">
                <a:solidFill>
                  <a:schemeClr val="dk1"/>
                </a:solidFill>
                <a:latin typeface="Lato"/>
                <a:ea typeface="Lato"/>
                <a:cs typeface="Lato"/>
                <a:sym typeface="Lato"/>
              </a:defRPr>
            </a:lvl4pPr>
            <a:lvl5pPr lvl="4" algn="ctr" rtl="0">
              <a:spcBef>
                <a:spcPts val="0"/>
              </a:spcBef>
              <a:buClr>
                <a:schemeClr val="dk1"/>
              </a:buClr>
              <a:buSzPct val="100000"/>
              <a:buFont typeface="Lato"/>
              <a:defRPr sz="9600">
                <a:solidFill>
                  <a:schemeClr val="dk1"/>
                </a:solidFill>
                <a:latin typeface="Lato"/>
                <a:ea typeface="Lato"/>
                <a:cs typeface="Lato"/>
                <a:sym typeface="Lato"/>
              </a:defRPr>
            </a:lvl5pPr>
            <a:lvl6pPr lvl="5" algn="ctr" rtl="0">
              <a:spcBef>
                <a:spcPts val="0"/>
              </a:spcBef>
              <a:buClr>
                <a:schemeClr val="dk1"/>
              </a:buClr>
              <a:buSzPct val="100000"/>
              <a:buFont typeface="Lato"/>
              <a:defRPr sz="9600">
                <a:solidFill>
                  <a:schemeClr val="dk1"/>
                </a:solidFill>
                <a:latin typeface="Lato"/>
                <a:ea typeface="Lato"/>
                <a:cs typeface="Lato"/>
                <a:sym typeface="Lato"/>
              </a:defRPr>
            </a:lvl6pPr>
            <a:lvl7pPr lvl="6" algn="ctr" rtl="0">
              <a:spcBef>
                <a:spcPts val="0"/>
              </a:spcBef>
              <a:buClr>
                <a:schemeClr val="dk1"/>
              </a:buClr>
              <a:buSzPct val="100000"/>
              <a:buFont typeface="Lato"/>
              <a:defRPr sz="9600">
                <a:solidFill>
                  <a:schemeClr val="dk1"/>
                </a:solidFill>
                <a:latin typeface="Lato"/>
                <a:ea typeface="Lato"/>
                <a:cs typeface="Lato"/>
                <a:sym typeface="Lato"/>
              </a:defRPr>
            </a:lvl7pPr>
            <a:lvl8pPr lvl="7" algn="ctr" rtl="0">
              <a:spcBef>
                <a:spcPts val="0"/>
              </a:spcBef>
              <a:buClr>
                <a:schemeClr val="dk1"/>
              </a:buClr>
              <a:buSzPct val="100000"/>
              <a:buFont typeface="Lato"/>
              <a:defRPr sz="9600">
                <a:solidFill>
                  <a:schemeClr val="dk1"/>
                </a:solidFill>
                <a:latin typeface="Lato"/>
                <a:ea typeface="Lato"/>
                <a:cs typeface="Lato"/>
                <a:sym typeface="Lato"/>
              </a:defRPr>
            </a:lvl8pPr>
            <a:lvl9pPr lvl="8" algn="ctr" rtl="0">
              <a:spcBef>
                <a:spcPts val="0"/>
              </a:spcBef>
              <a:buClr>
                <a:schemeClr val="dk1"/>
              </a:buClr>
              <a:buSzPct val="100000"/>
              <a:buFont typeface="Lato"/>
              <a:defRPr sz="9600">
                <a:solidFill>
                  <a:schemeClr val="dk1"/>
                </a:solidFill>
                <a:latin typeface="Lato"/>
                <a:ea typeface="Lato"/>
                <a:cs typeface="Lato"/>
                <a:sym typeface="Lato"/>
              </a:defRPr>
            </a:lvl9pPr>
          </a:lstStyle>
          <a:p>
            <a:endParaRPr/>
          </a:p>
        </p:txBody>
      </p:sp>
      <p:sp>
        <p:nvSpPr>
          <p:cNvPr id="64" name="Shape 64"/>
          <p:cNvSpPr txBox="1">
            <a:spLocks noGrp="1"/>
          </p:cNvSpPr>
          <p:nvPr>
            <p:ph type="body" idx="1"/>
          </p:nvPr>
        </p:nvSpPr>
        <p:spPr>
          <a:xfrm>
            <a:off x="853950" y="2919450"/>
            <a:ext cx="7436099" cy="1071599"/>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65" name="Shape 65"/>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6"/>
        <p:cNvGrpSpPr/>
        <p:nvPr/>
      </p:nvGrpSpPr>
      <p:grpSpPr>
        <a:xfrm>
          <a:off x="0" y="0"/>
          <a:ext cx="0" cy="0"/>
          <a:chOff x="0" y="0"/>
          <a:chExt cx="0" cy="0"/>
        </a:xfrm>
      </p:grpSpPr>
      <p:sp>
        <p:nvSpPr>
          <p:cNvPr id="67" name="Shape 6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6"/>
        <p:cNvGrpSpPr/>
        <p:nvPr/>
      </p:nvGrpSpPr>
      <p:grpSpPr>
        <a:xfrm>
          <a:off x="0" y="0"/>
          <a:ext cx="0" cy="0"/>
          <a:chOff x="0" y="0"/>
          <a:chExt cx="0" cy="0"/>
        </a:xfrm>
      </p:grpSpPr>
      <p:cxnSp>
        <p:nvCxnSpPr>
          <p:cNvPr id="17" name="Shape 17"/>
          <p:cNvCxnSpPr/>
          <p:nvPr/>
        </p:nvCxnSpPr>
        <p:spPr>
          <a:xfrm>
            <a:off x="425200" y="415650"/>
            <a:ext cx="8296799" cy="0"/>
          </a:xfrm>
          <a:prstGeom prst="straightConnector1">
            <a:avLst/>
          </a:prstGeom>
          <a:noFill/>
          <a:ln w="38100" cap="flat" cmpd="sng">
            <a:solidFill>
              <a:schemeClr val="lt1"/>
            </a:solidFill>
            <a:prstDash val="solid"/>
            <a:round/>
            <a:headEnd type="none" w="med" len="med"/>
            <a:tailEnd type="none" w="med" len="med"/>
          </a:ln>
        </p:spPr>
      </p:cxnSp>
      <p:cxnSp>
        <p:nvCxnSpPr>
          <p:cNvPr id="18" name="Shape 18"/>
          <p:cNvCxnSpPr/>
          <p:nvPr/>
        </p:nvCxnSpPr>
        <p:spPr>
          <a:xfrm>
            <a:off x="425200" y="4740000"/>
            <a:ext cx="8296799" cy="0"/>
          </a:xfrm>
          <a:prstGeom prst="straightConnector1">
            <a:avLst/>
          </a:prstGeom>
          <a:noFill/>
          <a:ln w="19050" cap="flat" cmpd="sng">
            <a:solidFill>
              <a:schemeClr val="lt1"/>
            </a:solidFill>
            <a:prstDash val="solid"/>
            <a:round/>
            <a:headEnd type="none" w="med" len="med"/>
            <a:tailEnd type="none" w="med" len="med"/>
          </a:ln>
        </p:spPr>
      </p:cxnSp>
      <p:sp>
        <p:nvSpPr>
          <p:cNvPr id="19" name="Shape 19"/>
          <p:cNvSpPr txBox="1">
            <a:spLocks noGrp="1"/>
          </p:cNvSpPr>
          <p:nvPr>
            <p:ph type="title"/>
          </p:nvPr>
        </p:nvSpPr>
        <p:spPr>
          <a:xfrm>
            <a:off x="406425" y="1806825"/>
            <a:ext cx="8296799" cy="1541999"/>
          </a:xfrm>
          <a:prstGeom prst="rect">
            <a:avLst/>
          </a:prstGeom>
        </p:spPr>
        <p:txBody>
          <a:bodyPr lIns="91425" tIns="91425" rIns="91425" bIns="91425" anchor="ctr" anchorCtr="0"/>
          <a:lstStyle>
            <a:lvl1pPr lvl="0" algn="ctr" rtl="0">
              <a:spcBef>
                <a:spcPts val="0"/>
              </a:spcBef>
              <a:buClr>
                <a:schemeClr val="lt1"/>
              </a:buClr>
              <a:buSzPct val="100000"/>
              <a:defRPr sz="4800">
                <a:solidFill>
                  <a:schemeClr val="lt1"/>
                </a:solidFill>
              </a:defRPr>
            </a:lvl1pPr>
            <a:lvl2pPr lvl="1" algn="ctr" rtl="0">
              <a:spcBef>
                <a:spcPts val="0"/>
              </a:spcBef>
              <a:buClr>
                <a:schemeClr val="lt1"/>
              </a:buClr>
              <a:buSzPct val="100000"/>
              <a:defRPr sz="4800">
                <a:solidFill>
                  <a:schemeClr val="lt1"/>
                </a:solidFill>
              </a:defRPr>
            </a:lvl2pPr>
            <a:lvl3pPr lvl="2" algn="ctr" rtl="0">
              <a:spcBef>
                <a:spcPts val="0"/>
              </a:spcBef>
              <a:buClr>
                <a:schemeClr val="lt1"/>
              </a:buClr>
              <a:buSzPct val="100000"/>
              <a:defRPr sz="4800">
                <a:solidFill>
                  <a:schemeClr val="lt1"/>
                </a:solidFill>
              </a:defRPr>
            </a:lvl3pPr>
            <a:lvl4pPr lvl="3" algn="ctr" rtl="0">
              <a:spcBef>
                <a:spcPts val="0"/>
              </a:spcBef>
              <a:buClr>
                <a:schemeClr val="lt1"/>
              </a:buClr>
              <a:buSzPct val="100000"/>
              <a:defRPr sz="4800">
                <a:solidFill>
                  <a:schemeClr val="lt1"/>
                </a:solidFill>
              </a:defRPr>
            </a:lvl4pPr>
            <a:lvl5pPr lvl="4" algn="ctr" rtl="0">
              <a:spcBef>
                <a:spcPts val="0"/>
              </a:spcBef>
              <a:buClr>
                <a:schemeClr val="lt1"/>
              </a:buClr>
              <a:buSzPct val="100000"/>
              <a:defRPr sz="4800">
                <a:solidFill>
                  <a:schemeClr val="lt1"/>
                </a:solidFill>
              </a:defRPr>
            </a:lvl5pPr>
            <a:lvl6pPr lvl="5" algn="ctr" rtl="0">
              <a:spcBef>
                <a:spcPts val="0"/>
              </a:spcBef>
              <a:buClr>
                <a:schemeClr val="lt1"/>
              </a:buClr>
              <a:buSzPct val="100000"/>
              <a:defRPr sz="4800">
                <a:solidFill>
                  <a:schemeClr val="lt1"/>
                </a:solidFill>
              </a:defRPr>
            </a:lvl6pPr>
            <a:lvl7pPr lvl="6" algn="ctr" rtl="0">
              <a:spcBef>
                <a:spcPts val="0"/>
              </a:spcBef>
              <a:buClr>
                <a:schemeClr val="lt1"/>
              </a:buClr>
              <a:buSzPct val="100000"/>
              <a:defRPr sz="4800">
                <a:solidFill>
                  <a:schemeClr val="lt1"/>
                </a:solidFill>
              </a:defRPr>
            </a:lvl7pPr>
            <a:lvl8pPr lvl="7" algn="ctr" rtl="0">
              <a:spcBef>
                <a:spcPts val="0"/>
              </a:spcBef>
              <a:buClr>
                <a:schemeClr val="lt1"/>
              </a:buClr>
              <a:buSzPct val="100000"/>
              <a:defRPr sz="4800">
                <a:solidFill>
                  <a:schemeClr val="lt1"/>
                </a:solidFill>
              </a:defRPr>
            </a:lvl8pPr>
            <a:lvl9pPr lvl="8" algn="ctr" rtl="0">
              <a:spcBef>
                <a:spcPts val="0"/>
              </a:spcBef>
              <a:buClr>
                <a:schemeClr val="lt1"/>
              </a:buClr>
              <a:buSzPct val="100000"/>
              <a:defRPr sz="4800">
                <a:solidFill>
                  <a:schemeClr val="lt1"/>
                </a:solidFill>
              </a:defRPr>
            </a:lvl9pPr>
          </a:lstStyle>
          <a:p>
            <a:endParaRPr/>
          </a:p>
        </p:txBody>
      </p:sp>
      <p:sp>
        <p:nvSpPr>
          <p:cNvPr id="20" name="Shape 20"/>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1"/>
        <p:cNvGrpSpPr/>
        <p:nvPr/>
      </p:nvGrpSpPr>
      <p:grpSpPr>
        <a:xfrm>
          <a:off x="0" y="0"/>
          <a:ext cx="0" cy="0"/>
          <a:chOff x="0" y="0"/>
          <a:chExt cx="0" cy="0"/>
        </a:xfrm>
      </p:grpSpPr>
      <p:cxnSp>
        <p:nvCxnSpPr>
          <p:cNvPr id="22" name="Shape 22"/>
          <p:cNvCxnSpPr/>
          <p:nvPr/>
        </p:nvCxnSpPr>
        <p:spPr>
          <a:xfrm>
            <a:off x="2477724" y="415650"/>
            <a:ext cx="6244199" cy="0"/>
          </a:xfrm>
          <a:prstGeom prst="straightConnector1">
            <a:avLst/>
          </a:prstGeom>
          <a:noFill/>
          <a:ln w="38100" cap="flat" cmpd="sng">
            <a:solidFill>
              <a:schemeClr val="dk2"/>
            </a:solidFill>
            <a:prstDash val="solid"/>
            <a:round/>
            <a:headEnd type="none" w="med" len="med"/>
            <a:tailEnd type="none" w="med" len="med"/>
          </a:ln>
        </p:spPr>
      </p:cxnSp>
      <p:cxnSp>
        <p:nvCxnSpPr>
          <p:cNvPr id="23" name="Shape 23"/>
          <p:cNvCxnSpPr/>
          <p:nvPr/>
        </p:nvCxnSpPr>
        <p:spPr>
          <a:xfrm>
            <a:off x="2477724" y="4740000"/>
            <a:ext cx="6244199" cy="0"/>
          </a:xfrm>
          <a:prstGeom prst="straightConnector1">
            <a:avLst/>
          </a:prstGeom>
          <a:noFill/>
          <a:ln w="19050" cap="flat" cmpd="sng">
            <a:solidFill>
              <a:schemeClr val="dk2"/>
            </a:solidFill>
            <a:prstDash val="solid"/>
            <a:round/>
            <a:headEnd type="none" w="med" len="med"/>
            <a:tailEnd type="none" w="med" len="med"/>
          </a:ln>
        </p:spPr>
      </p:cxnSp>
      <p:cxnSp>
        <p:nvCxnSpPr>
          <p:cNvPr id="24" name="Shape 24"/>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25" name="Shape 25"/>
          <p:cNvSpPr txBox="1">
            <a:spLocks noGrp="1"/>
          </p:cNvSpPr>
          <p:nvPr>
            <p:ph type="title"/>
          </p:nvPr>
        </p:nvSpPr>
        <p:spPr>
          <a:xfrm>
            <a:off x="2400250" y="575950"/>
            <a:ext cx="6321599" cy="6353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6" name="Shape 26"/>
          <p:cNvSpPr txBox="1">
            <a:spLocks noGrp="1"/>
          </p:cNvSpPr>
          <p:nvPr>
            <p:ph type="body" idx="1"/>
          </p:nvPr>
        </p:nvSpPr>
        <p:spPr>
          <a:xfrm>
            <a:off x="2410112" y="1595775"/>
            <a:ext cx="6321599" cy="3002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cxnSp>
        <p:nvCxnSpPr>
          <p:cNvPr id="29" name="Shape 29"/>
          <p:cNvCxnSpPr/>
          <p:nvPr/>
        </p:nvCxnSpPr>
        <p:spPr>
          <a:xfrm>
            <a:off x="2477724" y="415650"/>
            <a:ext cx="6244199" cy="0"/>
          </a:xfrm>
          <a:prstGeom prst="straightConnector1">
            <a:avLst/>
          </a:prstGeom>
          <a:noFill/>
          <a:ln w="38100" cap="flat" cmpd="sng">
            <a:solidFill>
              <a:schemeClr val="dk2"/>
            </a:solidFill>
            <a:prstDash val="solid"/>
            <a:round/>
            <a:headEnd type="none" w="med" len="med"/>
            <a:tailEnd type="none" w="med" len="med"/>
          </a:ln>
        </p:spPr>
      </p:cxnSp>
      <p:cxnSp>
        <p:nvCxnSpPr>
          <p:cNvPr id="30" name="Shape 30"/>
          <p:cNvCxnSpPr/>
          <p:nvPr/>
        </p:nvCxnSpPr>
        <p:spPr>
          <a:xfrm>
            <a:off x="2477724" y="4740000"/>
            <a:ext cx="6244199" cy="0"/>
          </a:xfrm>
          <a:prstGeom prst="straightConnector1">
            <a:avLst/>
          </a:prstGeom>
          <a:noFill/>
          <a:ln w="19050" cap="flat" cmpd="sng">
            <a:solidFill>
              <a:schemeClr val="dk2"/>
            </a:solidFill>
            <a:prstDash val="solid"/>
            <a:round/>
            <a:headEnd type="none" w="med" len="med"/>
            <a:tailEnd type="none" w="med" len="med"/>
          </a:ln>
        </p:spPr>
      </p:cxnSp>
      <p:cxnSp>
        <p:nvCxnSpPr>
          <p:cNvPr id="31" name="Shape 31"/>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32" name="Shape 32"/>
          <p:cNvSpPr txBox="1">
            <a:spLocks noGrp="1"/>
          </p:cNvSpPr>
          <p:nvPr>
            <p:ph type="title"/>
          </p:nvPr>
        </p:nvSpPr>
        <p:spPr>
          <a:xfrm>
            <a:off x="2400250" y="575950"/>
            <a:ext cx="6321599" cy="6353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3" name="Shape 33"/>
          <p:cNvSpPr txBox="1">
            <a:spLocks noGrp="1"/>
          </p:cNvSpPr>
          <p:nvPr>
            <p:ph type="body" idx="1"/>
          </p:nvPr>
        </p:nvSpPr>
        <p:spPr>
          <a:xfrm>
            <a:off x="2400302" y="1602675"/>
            <a:ext cx="3071400" cy="3002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4" name="Shape 34"/>
          <p:cNvSpPr txBox="1">
            <a:spLocks noGrp="1"/>
          </p:cNvSpPr>
          <p:nvPr>
            <p:ph type="body" idx="2"/>
          </p:nvPr>
        </p:nvSpPr>
        <p:spPr>
          <a:xfrm>
            <a:off x="5650571" y="1602675"/>
            <a:ext cx="3071400" cy="3002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5" name="Shape 35"/>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03300" y="411575"/>
            <a:ext cx="8520599" cy="6396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8" name="Shape 38"/>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9"/>
        <p:cNvGrpSpPr/>
        <p:nvPr/>
      </p:nvGrpSpPr>
      <p:grpSpPr>
        <a:xfrm>
          <a:off x="0" y="0"/>
          <a:ext cx="0" cy="0"/>
          <a:chOff x="0" y="0"/>
          <a:chExt cx="0" cy="0"/>
        </a:xfrm>
      </p:grpSpPr>
      <p:cxnSp>
        <p:nvCxnSpPr>
          <p:cNvPr id="40" name="Shape 40"/>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319500" y="936600"/>
            <a:ext cx="2807999" cy="755699"/>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42" name="Shape 42"/>
          <p:cNvSpPr txBox="1">
            <a:spLocks noGrp="1"/>
          </p:cNvSpPr>
          <p:nvPr>
            <p:ph type="body" idx="1"/>
          </p:nvPr>
        </p:nvSpPr>
        <p:spPr>
          <a:xfrm>
            <a:off x="319500" y="1846803"/>
            <a:ext cx="2807999" cy="28062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43" name="Shape 43"/>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4"/>
        <p:cNvGrpSpPr/>
        <p:nvPr/>
      </p:nvGrpSpPr>
      <p:grpSpPr>
        <a:xfrm>
          <a:off x="0" y="0"/>
          <a:ext cx="0" cy="0"/>
          <a:chOff x="0" y="0"/>
          <a:chExt cx="0" cy="0"/>
        </a:xfrm>
      </p:grpSpPr>
      <p:cxnSp>
        <p:nvCxnSpPr>
          <p:cNvPr id="45" name="Shape 45"/>
          <p:cNvCxnSpPr/>
          <p:nvPr/>
        </p:nvCxnSpPr>
        <p:spPr>
          <a:xfrm>
            <a:off x="425198" y="415650"/>
            <a:ext cx="183299" cy="0"/>
          </a:xfrm>
          <a:prstGeom prst="straightConnector1">
            <a:avLst/>
          </a:prstGeom>
          <a:noFill/>
          <a:ln w="19050" cap="flat" cmpd="sng">
            <a:solidFill>
              <a:schemeClr val="lt1"/>
            </a:solidFill>
            <a:prstDash val="solid"/>
            <a:round/>
            <a:headEnd type="none" w="med" len="med"/>
            <a:tailEnd type="none" w="med" len="med"/>
          </a:ln>
        </p:spPr>
      </p:cxnSp>
      <p:sp>
        <p:nvSpPr>
          <p:cNvPr id="46" name="Shape 46"/>
          <p:cNvSpPr txBox="1">
            <a:spLocks noGrp="1"/>
          </p:cNvSpPr>
          <p:nvPr>
            <p:ph type="title"/>
          </p:nvPr>
        </p:nvSpPr>
        <p:spPr>
          <a:xfrm>
            <a:off x="283103" y="712140"/>
            <a:ext cx="6244199" cy="3835499"/>
          </a:xfrm>
          <a:prstGeom prst="rect">
            <a:avLst/>
          </a:prstGeom>
        </p:spPr>
        <p:txBody>
          <a:bodyPr lIns="91425" tIns="91425" rIns="91425" bIns="91425" anchor="ctr" anchorCtr="0"/>
          <a:lstStyle>
            <a:lvl1pPr lvl="0" rtl="0">
              <a:spcBef>
                <a:spcPts val="0"/>
              </a:spcBef>
              <a:buClr>
                <a:schemeClr val="lt1"/>
              </a:buClr>
              <a:buSzPct val="100000"/>
              <a:defRPr sz="4800">
                <a:solidFill>
                  <a:schemeClr val="lt1"/>
                </a:solidFill>
              </a:defRPr>
            </a:lvl1pPr>
            <a:lvl2pPr lvl="1" rtl="0">
              <a:spcBef>
                <a:spcPts val="0"/>
              </a:spcBef>
              <a:buClr>
                <a:schemeClr val="lt1"/>
              </a:buClr>
              <a:buSzPct val="100000"/>
              <a:defRPr sz="4800">
                <a:solidFill>
                  <a:schemeClr val="lt1"/>
                </a:solidFill>
              </a:defRPr>
            </a:lvl2pPr>
            <a:lvl3pPr lvl="2" rtl="0">
              <a:spcBef>
                <a:spcPts val="0"/>
              </a:spcBef>
              <a:buClr>
                <a:schemeClr val="lt1"/>
              </a:buClr>
              <a:buSzPct val="100000"/>
              <a:defRPr sz="4800">
                <a:solidFill>
                  <a:schemeClr val="lt1"/>
                </a:solidFill>
              </a:defRPr>
            </a:lvl3pPr>
            <a:lvl4pPr lvl="3" rtl="0">
              <a:spcBef>
                <a:spcPts val="0"/>
              </a:spcBef>
              <a:buClr>
                <a:schemeClr val="lt1"/>
              </a:buClr>
              <a:buSzPct val="100000"/>
              <a:defRPr sz="4800">
                <a:solidFill>
                  <a:schemeClr val="lt1"/>
                </a:solidFill>
              </a:defRPr>
            </a:lvl4pPr>
            <a:lvl5pPr lvl="4" rtl="0">
              <a:spcBef>
                <a:spcPts val="0"/>
              </a:spcBef>
              <a:buClr>
                <a:schemeClr val="lt1"/>
              </a:buClr>
              <a:buSzPct val="100000"/>
              <a:defRPr sz="4800">
                <a:solidFill>
                  <a:schemeClr val="lt1"/>
                </a:solidFill>
              </a:defRPr>
            </a:lvl5pPr>
            <a:lvl6pPr lvl="5" rtl="0">
              <a:spcBef>
                <a:spcPts val="0"/>
              </a:spcBef>
              <a:buClr>
                <a:schemeClr val="lt1"/>
              </a:buClr>
              <a:buSzPct val="100000"/>
              <a:defRPr sz="4800">
                <a:solidFill>
                  <a:schemeClr val="lt1"/>
                </a:solidFill>
              </a:defRPr>
            </a:lvl6pPr>
            <a:lvl7pPr lvl="6" rtl="0">
              <a:spcBef>
                <a:spcPts val="0"/>
              </a:spcBef>
              <a:buClr>
                <a:schemeClr val="lt1"/>
              </a:buClr>
              <a:buSzPct val="100000"/>
              <a:defRPr sz="4800">
                <a:solidFill>
                  <a:schemeClr val="lt1"/>
                </a:solidFill>
              </a:defRPr>
            </a:lvl7pPr>
            <a:lvl8pPr lvl="7" rtl="0">
              <a:spcBef>
                <a:spcPts val="0"/>
              </a:spcBef>
              <a:buClr>
                <a:schemeClr val="lt1"/>
              </a:buClr>
              <a:buSzPct val="100000"/>
              <a:defRPr sz="4800">
                <a:solidFill>
                  <a:schemeClr val="lt1"/>
                </a:solidFill>
              </a:defRPr>
            </a:lvl8pPr>
            <a:lvl9pPr lvl="8" rtl="0">
              <a:spcBef>
                <a:spcPts val="0"/>
              </a:spcBef>
              <a:buClr>
                <a:schemeClr val="lt1"/>
              </a:buClr>
              <a:buSzPct val="100000"/>
              <a:defRPr sz="4800">
                <a:solidFill>
                  <a:schemeClr val="lt1"/>
                </a:solidFill>
              </a:defRPr>
            </a:lvl9pPr>
          </a:lstStyle>
          <a:p>
            <a:endParaRPr/>
          </a:p>
        </p:txBody>
      </p:sp>
      <p:sp>
        <p:nvSpPr>
          <p:cNvPr id="47" name="Shape 47"/>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8"/>
        <p:cNvGrpSpPr/>
        <p:nvPr/>
      </p:nvGrpSpPr>
      <p:grpSpPr>
        <a:xfrm>
          <a:off x="0" y="0"/>
          <a:ext cx="0" cy="0"/>
          <a:chOff x="0" y="0"/>
          <a:chExt cx="0" cy="0"/>
        </a:xfrm>
      </p:grpSpPr>
      <p:sp>
        <p:nvSpPr>
          <p:cNvPr id="49" name="Shape 49"/>
          <p:cNvSpPr/>
          <p:nvPr/>
        </p:nvSpPr>
        <p:spPr>
          <a:xfrm>
            <a:off x="4572000" y="1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50" name="Shape 5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51" name="Shape 51"/>
          <p:cNvSpPr txBox="1">
            <a:spLocks noGrp="1"/>
          </p:cNvSpPr>
          <p:nvPr>
            <p:ph type="title"/>
          </p:nvPr>
        </p:nvSpPr>
        <p:spPr>
          <a:xfrm>
            <a:off x="265500" y="1397350"/>
            <a:ext cx="4045199" cy="1318199"/>
          </a:xfrm>
          <a:prstGeom prst="rect">
            <a:avLst/>
          </a:prstGeom>
        </p:spPr>
        <p:txBody>
          <a:bodyPr lIns="91425" tIns="91425" rIns="91425" bIns="91425" anchor="b" anchorCtr="0"/>
          <a:lstStyle>
            <a:lvl1pPr lvl="0" algn="ctr" rtl="0">
              <a:spcBef>
                <a:spcPts val="0"/>
              </a:spcBef>
              <a:buClr>
                <a:schemeClr val="dk1"/>
              </a:buClr>
              <a:buSzPct val="100000"/>
              <a:defRPr sz="3600">
                <a:solidFill>
                  <a:schemeClr val="dk1"/>
                </a:solidFill>
              </a:defRPr>
            </a:lvl1pPr>
            <a:lvl2pPr lvl="1" algn="ctr" rtl="0">
              <a:spcBef>
                <a:spcPts val="0"/>
              </a:spcBef>
              <a:buClr>
                <a:schemeClr val="dk1"/>
              </a:buClr>
              <a:buSzPct val="100000"/>
              <a:defRPr sz="3600">
                <a:solidFill>
                  <a:schemeClr val="dk1"/>
                </a:solidFill>
              </a:defRPr>
            </a:lvl2pPr>
            <a:lvl3pPr lvl="2" algn="ctr" rtl="0">
              <a:spcBef>
                <a:spcPts val="0"/>
              </a:spcBef>
              <a:buClr>
                <a:schemeClr val="dk1"/>
              </a:buClr>
              <a:buSzPct val="100000"/>
              <a:defRPr sz="3600">
                <a:solidFill>
                  <a:schemeClr val="dk1"/>
                </a:solidFill>
              </a:defRPr>
            </a:lvl3pPr>
            <a:lvl4pPr lvl="3" algn="ctr" rtl="0">
              <a:spcBef>
                <a:spcPts val="0"/>
              </a:spcBef>
              <a:buClr>
                <a:schemeClr val="dk1"/>
              </a:buClr>
              <a:buSzPct val="100000"/>
              <a:defRPr sz="3600">
                <a:solidFill>
                  <a:schemeClr val="dk1"/>
                </a:solidFill>
              </a:defRPr>
            </a:lvl4pPr>
            <a:lvl5pPr lvl="4" algn="ctr" rtl="0">
              <a:spcBef>
                <a:spcPts val="0"/>
              </a:spcBef>
              <a:buClr>
                <a:schemeClr val="dk1"/>
              </a:buClr>
              <a:buSzPct val="100000"/>
              <a:defRPr sz="3600">
                <a:solidFill>
                  <a:schemeClr val="dk1"/>
                </a:solidFill>
              </a:defRPr>
            </a:lvl5pPr>
            <a:lvl6pPr lvl="5" algn="ctr" rtl="0">
              <a:spcBef>
                <a:spcPts val="0"/>
              </a:spcBef>
              <a:buClr>
                <a:schemeClr val="dk1"/>
              </a:buClr>
              <a:buSzPct val="100000"/>
              <a:defRPr sz="3600">
                <a:solidFill>
                  <a:schemeClr val="dk1"/>
                </a:solidFill>
              </a:defRPr>
            </a:lvl6pPr>
            <a:lvl7pPr lvl="6" algn="ctr" rtl="0">
              <a:spcBef>
                <a:spcPts val="0"/>
              </a:spcBef>
              <a:buClr>
                <a:schemeClr val="dk1"/>
              </a:buClr>
              <a:buSzPct val="100000"/>
              <a:defRPr sz="3600">
                <a:solidFill>
                  <a:schemeClr val="dk1"/>
                </a:solidFill>
              </a:defRPr>
            </a:lvl7pPr>
            <a:lvl8pPr lvl="7" algn="ctr" rtl="0">
              <a:spcBef>
                <a:spcPts val="0"/>
              </a:spcBef>
              <a:buClr>
                <a:schemeClr val="dk1"/>
              </a:buClr>
              <a:buSzPct val="100000"/>
              <a:defRPr sz="3600">
                <a:solidFill>
                  <a:schemeClr val="dk1"/>
                </a:solidFill>
              </a:defRPr>
            </a:lvl8pPr>
            <a:lvl9pPr lvl="8" algn="ctr" rtl="0">
              <a:spcBef>
                <a:spcPts val="0"/>
              </a:spcBef>
              <a:buClr>
                <a:schemeClr val="dk1"/>
              </a:buClr>
              <a:buSzPct val="100000"/>
              <a:defRPr sz="3600">
                <a:solidFill>
                  <a:schemeClr val="dk1"/>
                </a:solidFill>
              </a:defRPr>
            </a:lvl9pPr>
          </a:lstStyle>
          <a:p>
            <a:endParaRPr/>
          </a:p>
        </p:txBody>
      </p:sp>
      <p:sp>
        <p:nvSpPr>
          <p:cNvPr id="52" name="Shape 52"/>
          <p:cNvSpPr txBox="1">
            <a:spLocks noGrp="1"/>
          </p:cNvSpPr>
          <p:nvPr>
            <p:ph type="subTitle" idx="1"/>
          </p:nvPr>
        </p:nvSpPr>
        <p:spPr>
          <a:xfrm>
            <a:off x="265500" y="2735370"/>
            <a:ext cx="4045199" cy="13455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53" name="Shape 5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54" name="Shape 54"/>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5"/>
        <p:cNvGrpSpPr/>
        <p:nvPr/>
      </p:nvGrpSpPr>
      <p:grpSpPr>
        <a:xfrm>
          <a:off x="0" y="0"/>
          <a:ext cx="0" cy="0"/>
          <a:chOff x="0" y="0"/>
          <a:chExt cx="0" cy="0"/>
        </a:xfrm>
      </p:grpSpPr>
      <p:cxnSp>
        <p:nvCxnSpPr>
          <p:cNvPr id="56" name="Shape 56"/>
          <p:cNvCxnSpPr/>
          <p:nvPr/>
        </p:nvCxnSpPr>
        <p:spPr>
          <a:xfrm>
            <a:off x="425200" y="4740000"/>
            <a:ext cx="8296799" cy="0"/>
          </a:xfrm>
          <a:prstGeom prst="straightConnector1">
            <a:avLst/>
          </a:prstGeom>
          <a:noFill/>
          <a:ln w="19050" cap="flat" cmpd="sng">
            <a:solidFill>
              <a:schemeClr val="dk2"/>
            </a:solidFill>
            <a:prstDash val="solid"/>
            <a:round/>
            <a:headEnd type="none" w="med" len="med"/>
            <a:tailEnd type="none" w="med" len="med"/>
          </a:ln>
        </p:spPr>
      </p:cxnSp>
      <p:cxnSp>
        <p:nvCxnSpPr>
          <p:cNvPr id="57" name="Shape 57"/>
          <p:cNvCxnSpPr/>
          <p:nvPr/>
        </p:nvCxnSpPr>
        <p:spPr>
          <a:xfrm>
            <a:off x="425198" y="415650"/>
            <a:ext cx="183299" cy="0"/>
          </a:xfrm>
          <a:prstGeom prst="straightConnector1">
            <a:avLst/>
          </a:prstGeom>
          <a:noFill/>
          <a:ln w="19050" cap="flat" cmpd="sng">
            <a:solidFill>
              <a:schemeClr val="dk2"/>
            </a:solidFill>
            <a:prstDash val="solid"/>
            <a:round/>
            <a:headEnd type="none" w="med" len="med"/>
            <a:tailEnd type="none" w="med" len="med"/>
          </a:ln>
        </p:spPr>
      </p:cxnSp>
      <p:sp>
        <p:nvSpPr>
          <p:cNvPr id="58" name="Shape 58"/>
          <p:cNvSpPr txBox="1">
            <a:spLocks noGrp="1"/>
          </p:cNvSpPr>
          <p:nvPr>
            <p:ph type="body" idx="1"/>
          </p:nvPr>
        </p:nvSpPr>
        <p:spPr>
          <a:xfrm>
            <a:off x="328017" y="4226025"/>
            <a:ext cx="8388600" cy="3936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59" name="Shape 59"/>
          <p:cNvSpPr txBox="1">
            <a:spLocks noGrp="1"/>
          </p:cNvSpPr>
          <p:nvPr>
            <p:ph type="sldNum" idx="12"/>
          </p:nvPr>
        </p:nvSpPr>
        <p:spPr>
          <a:xfrm>
            <a:off x="8497999" y="4688758"/>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400250" y="575950"/>
            <a:ext cx="6321599" cy="635399"/>
          </a:xfrm>
          <a:prstGeom prst="rect">
            <a:avLst/>
          </a:prstGeom>
          <a:noFill/>
          <a:ln>
            <a:noFill/>
          </a:ln>
        </p:spPr>
        <p:txBody>
          <a:bodyPr lIns="91425" tIns="91425" rIns="91425" bIns="91425" anchor="t" anchorCtr="0"/>
          <a:lstStyle>
            <a:lvl1pPr lvl="0" rt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rtl="0">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rtl="0">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rtl="0">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rtl="0">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rtl="0">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rtl="0">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rtl="0">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rtl="0">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2410112" y="1595775"/>
            <a:ext cx="6321599" cy="3002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7999" y="4688758"/>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2371725" y="630225"/>
            <a:ext cx="6331500" cy="1541999"/>
          </a:xfrm>
          <a:prstGeom prst="rect">
            <a:avLst/>
          </a:prstGeom>
        </p:spPr>
        <p:txBody>
          <a:bodyPr lIns="91425" tIns="91425" rIns="91425" bIns="91425" anchor="t" anchorCtr="0">
            <a:noAutofit/>
          </a:bodyPr>
          <a:lstStyle/>
          <a:p>
            <a:pPr lvl="0" algn="ctr" rtl="0">
              <a:spcBef>
                <a:spcPts val="0"/>
              </a:spcBef>
              <a:buNone/>
            </a:pPr>
            <a:r>
              <a:rPr lang="en" sz="3600"/>
              <a:t>Blended Value Accounting &amp; </a:t>
            </a:r>
          </a:p>
          <a:p>
            <a:pPr lvl="0" algn="ctr">
              <a:spcBef>
                <a:spcPts val="0"/>
              </a:spcBef>
              <a:buClr>
                <a:srgbClr val="000000"/>
              </a:buClr>
              <a:buSzPct val="30555"/>
              <a:buFont typeface="Arial"/>
              <a:buNone/>
            </a:pPr>
            <a:r>
              <a:rPr lang="en" sz="3600"/>
              <a:t>Social Enterprise Success</a:t>
            </a:r>
          </a:p>
        </p:txBody>
      </p:sp>
      <p:sp>
        <p:nvSpPr>
          <p:cNvPr id="73" name="Shape 73"/>
          <p:cNvSpPr txBox="1">
            <a:spLocks noGrp="1"/>
          </p:cNvSpPr>
          <p:nvPr>
            <p:ph type="subTitle" idx="1"/>
          </p:nvPr>
        </p:nvSpPr>
        <p:spPr>
          <a:xfrm>
            <a:off x="65364" y="3238450"/>
            <a:ext cx="8656402" cy="1241699"/>
          </a:xfrm>
          <a:prstGeom prst="rect">
            <a:avLst/>
          </a:prstGeom>
        </p:spPr>
        <p:txBody>
          <a:bodyPr lIns="91425" tIns="91425" rIns="91425" bIns="91425" anchor="b" anchorCtr="0">
            <a:noAutofit/>
          </a:bodyPr>
          <a:lstStyle/>
          <a:p>
            <a:pPr lvl="0" algn="r"/>
            <a:r>
              <a:rPr lang="en" dirty="0"/>
              <a:t>John </a:t>
            </a:r>
            <a:r>
              <a:rPr lang="en" dirty="0" smtClean="0"/>
              <a:t>Anner</a:t>
            </a:r>
            <a:r>
              <a:rPr lang="en-US" dirty="0" smtClean="0"/>
              <a:t>, PhD </a:t>
            </a:r>
          </a:p>
          <a:p>
            <a:pPr lvl="0" algn="r"/>
            <a:r>
              <a:rPr lang="en-US" dirty="0" smtClean="0"/>
              <a:t>SIERC Annual Conference </a:t>
            </a:r>
            <a:r>
              <a:rPr lang="en" dirty="0" smtClean="0"/>
              <a:t>• </a:t>
            </a:r>
            <a:r>
              <a:rPr lang="en-US" dirty="0" smtClean="0"/>
              <a:t>Auckland, New </a:t>
            </a:r>
            <a:r>
              <a:rPr lang="en-US" dirty="0" smtClean="0"/>
              <a:t>Zealand </a:t>
            </a:r>
            <a:r>
              <a:rPr lang="en" dirty="0"/>
              <a:t>• </a:t>
            </a:r>
            <a:r>
              <a:rPr lang="en-US" dirty="0" smtClean="0"/>
              <a:t>1</a:t>
            </a:r>
            <a:r>
              <a:rPr lang="en" dirty="0" smtClean="0"/>
              <a:t>2</a:t>
            </a:r>
            <a:r>
              <a:rPr lang="en-US" dirty="0" smtClean="0"/>
              <a:t> February</a:t>
            </a:r>
            <a:r>
              <a:rPr lang="en" dirty="0" smtClean="0"/>
              <a:t>, </a:t>
            </a:r>
            <a:r>
              <a:rPr lang="en" dirty="0"/>
              <a:t>2016</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solidFill>
                  <a:schemeClr val="dk1"/>
                </a:solidFill>
              </a:rPr>
              <a:t>Results</a:t>
            </a:r>
          </a:p>
        </p:txBody>
      </p:sp>
      <p:sp>
        <p:nvSpPr>
          <p:cNvPr id="97" name="Shape 97"/>
          <p:cNvSpPr txBox="1">
            <a:spLocks noGrp="1"/>
          </p:cNvSpPr>
          <p:nvPr>
            <p:ph type="body" idx="1"/>
          </p:nvPr>
        </p:nvSpPr>
        <p:spPr>
          <a:xfrm>
            <a:off x="2400300" y="1048663"/>
            <a:ext cx="6321599" cy="3403961"/>
          </a:xfrm>
          <a:prstGeom prst="rect">
            <a:avLst/>
          </a:prstGeom>
        </p:spPr>
        <p:txBody>
          <a:bodyPr lIns="91425" tIns="91425" rIns="91425" bIns="91425" anchor="t" anchorCtr="0">
            <a:noAutofit/>
          </a:bodyPr>
          <a:lstStyle/>
          <a:p>
            <a:pPr lvl="0" rtl="0">
              <a:lnSpc>
                <a:spcPct val="100000"/>
              </a:lnSpc>
              <a:spcBef>
                <a:spcPts val="1800"/>
              </a:spcBef>
              <a:spcAft>
                <a:spcPts val="0"/>
              </a:spcAft>
              <a:buNone/>
            </a:pPr>
            <a:r>
              <a:rPr lang="en" sz="1600" b="1" dirty="0">
                <a:solidFill>
                  <a:srgbClr val="404040"/>
                </a:solidFill>
              </a:rPr>
              <a:t>While most </a:t>
            </a:r>
            <a:r>
              <a:rPr lang="en-US" sz="1600" b="1" dirty="0" smtClean="0">
                <a:solidFill>
                  <a:srgbClr val="404040"/>
                </a:solidFill>
              </a:rPr>
              <a:t>social enterprises </a:t>
            </a:r>
            <a:r>
              <a:rPr lang="en" sz="1600" b="1" dirty="0" smtClean="0">
                <a:solidFill>
                  <a:srgbClr val="404040"/>
                </a:solidFill>
              </a:rPr>
              <a:t>do </a:t>
            </a:r>
            <a:r>
              <a:rPr lang="en" sz="1600" b="1" dirty="0">
                <a:solidFill>
                  <a:srgbClr val="404040"/>
                </a:solidFill>
              </a:rPr>
              <a:t>use BVA methods, I did not find a positive correlation between the use of BVA methods and social enterprise </a:t>
            </a:r>
            <a:r>
              <a:rPr lang="en-US" sz="1600" b="1" dirty="0" smtClean="0">
                <a:solidFill>
                  <a:srgbClr val="404040"/>
                </a:solidFill>
              </a:rPr>
              <a:t>firm </a:t>
            </a:r>
            <a:r>
              <a:rPr lang="en" sz="1600" b="1" dirty="0" smtClean="0">
                <a:solidFill>
                  <a:srgbClr val="404040"/>
                </a:solidFill>
              </a:rPr>
              <a:t>success</a:t>
            </a:r>
            <a:r>
              <a:rPr lang="en" sz="1600" b="1" dirty="0">
                <a:solidFill>
                  <a:srgbClr val="404040"/>
                </a:solidFill>
              </a:rPr>
              <a:t>.</a:t>
            </a:r>
          </a:p>
          <a:p>
            <a:pPr lvl="0" rtl="0">
              <a:lnSpc>
                <a:spcPct val="100000"/>
              </a:lnSpc>
              <a:spcBef>
                <a:spcPts val="900"/>
              </a:spcBef>
              <a:spcAft>
                <a:spcPts val="0"/>
              </a:spcAft>
              <a:buClr>
                <a:srgbClr val="333333"/>
              </a:buClr>
              <a:buSzPct val="100000"/>
            </a:pPr>
            <a:r>
              <a:rPr lang="en" sz="1600" dirty="0">
                <a:solidFill>
                  <a:srgbClr val="404040"/>
                </a:solidFill>
              </a:rPr>
              <a:t>There were no statistically significant effects found using multivariate regression.</a:t>
            </a:r>
          </a:p>
          <a:p>
            <a:pPr lvl="0" rtl="0">
              <a:lnSpc>
                <a:spcPct val="100000"/>
              </a:lnSpc>
              <a:spcBef>
                <a:spcPts val="900"/>
              </a:spcBef>
              <a:spcAft>
                <a:spcPts val="0"/>
              </a:spcAft>
              <a:buClr>
                <a:srgbClr val="333333"/>
              </a:buClr>
              <a:buSzPct val="100000"/>
            </a:pPr>
            <a:r>
              <a:rPr lang="en" sz="1600" dirty="0">
                <a:solidFill>
                  <a:srgbClr val="404040"/>
                </a:solidFill>
              </a:rPr>
              <a:t>There were no statistically significant </a:t>
            </a:r>
            <a:r>
              <a:rPr lang="en-US" sz="1600" dirty="0" smtClean="0">
                <a:solidFill>
                  <a:srgbClr val="404040"/>
                </a:solidFill>
              </a:rPr>
              <a:t>effects </a:t>
            </a:r>
            <a:r>
              <a:rPr lang="en" sz="1600" dirty="0" smtClean="0">
                <a:solidFill>
                  <a:srgbClr val="404040"/>
                </a:solidFill>
              </a:rPr>
              <a:t>found </a:t>
            </a:r>
            <a:r>
              <a:rPr lang="en" sz="1600" dirty="0">
                <a:solidFill>
                  <a:srgbClr val="404040"/>
                </a:solidFill>
              </a:rPr>
              <a:t>using logistic regression.</a:t>
            </a:r>
          </a:p>
          <a:p>
            <a:pPr lvl="0">
              <a:lnSpc>
                <a:spcPct val="100000"/>
              </a:lnSpc>
              <a:spcBef>
                <a:spcPts val="1800"/>
              </a:spcBef>
              <a:spcAft>
                <a:spcPts val="0"/>
              </a:spcAft>
              <a:buClr>
                <a:srgbClr val="333333"/>
              </a:buClr>
            </a:pPr>
            <a:r>
              <a:rPr lang="en" sz="1600" dirty="0">
                <a:solidFill>
                  <a:srgbClr val="404040"/>
                </a:solidFill>
              </a:rPr>
              <a:t>73.2% of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are </a:t>
            </a:r>
            <a:r>
              <a:rPr lang="en" sz="1600" dirty="0">
                <a:solidFill>
                  <a:srgbClr val="404040"/>
                </a:solidFill>
              </a:rPr>
              <a:t>using BVA methods</a:t>
            </a:r>
          </a:p>
          <a:p>
            <a:pPr lvl="0" rtl="0">
              <a:lnSpc>
                <a:spcPct val="100000"/>
              </a:lnSpc>
              <a:spcBef>
                <a:spcPts val="1800"/>
              </a:spcBef>
              <a:spcAft>
                <a:spcPts val="0"/>
              </a:spcAft>
              <a:buClr>
                <a:srgbClr val="333333"/>
              </a:buClr>
              <a:buSzPct val="100000"/>
            </a:pPr>
            <a:r>
              <a:rPr lang="en" sz="1600" dirty="0">
                <a:solidFill>
                  <a:srgbClr val="404040"/>
                </a:solidFill>
              </a:rPr>
              <a:t>The B-Impact Rating System is the most widely used BVA method, used by 58.8% of </a:t>
            </a:r>
            <a:r>
              <a:rPr lang="en" sz="1600" dirty="0" smtClean="0">
                <a:solidFill>
                  <a:srgbClr val="404040"/>
                </a:solidFill>
              </a:rPr>
              <a:t>respondents</a:t>
            </a:r>
            <a:r>
              <a:rPr lang="en-US" sz="1600" dirty="0" smtClean="0">
                <a:solidFill>
                  <a:srgbClr val="404040"/>
                </a:solidFill>
              </a:rPr>
              <a:t> using BVA methods</a:t>
            </a:r>
            <a:r>
              <a:rPr lang="en" sz="1600" dirty="0" smtClean="0">
                <a:solidFill>
                  <a:srgbClr val="404040"/>
                </a:solidFill>
              </a:rPr>
              <a:t>.</a:t>
            </a:r>
            <a:endParaRPr lang="en" sz="1600" dirty="0">
              <a:solidFill>
                <a:srgbClr val="40404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US" dirty="0" smtClean="0">
                <a:solidFill>
                  <a:schemeClr val="dk1"/>
                </a:solidFill>
              </a:rPr>
              <a:t>An Interesting Finding</a:t>
            </a:r>
            <a:endParaRPr lang="en" dirty="0">
              <a:solidFill>
                <a:schemeClr val="dk1"/>
              </a:solidFill>
            </a:endParaRPr>
          </a:p>
        </p:txBody>
      </p:sp>
      <p:sp>
        <p:nvSpPr>
          <p:cNvPr id="103" name="Shape 103"/>
          <p:cNvSpPr txBox="1">
            <a:spLocks noGrp="1"/>
          </p:cNvSpPr>
          <p:nvPr>
            <p:ph type="body" idx="1"/>
          </p:nvPr>
        </p:nvSpPr>
        <p:spPr>
          <a:xfrm>
            <a:off x="2400300" y="1308423"/>
            <a:ext cx="6321599" cy="3068051"/>
          </a:xfrm>
          <a:prstGeom prst="rect">
            <a:avLst/>
          </a:prstGeom>
        </p:spPr>
        <p:txBody>
          <a:bodyPr lIns="91425" tIns="91425" rIns="91425" bIns="91425" anchor="t" anchorCtr="0">
            <a:noAutofit/>
          </a:bodyPr>
          <a:lstStyle/>
          <a:p>
            <a:pPr lvl="0">
              <a:lnSpc>
                <a:spcPct val="100000"/>
              </a:lnSpc>
              <a:spcBef>
                <a:spcPts val="1800"/>
              </a:spcBef>
              <a:spcAft>
                <a:spcPts val="0"/>
              </a:spcAft>
            </a:pPr>
            <a:r>
              <a:rPr lang="en-US" sz="1600" b="1" dirty="0">
                <a:solidFill>
                  <a:srgbClr val="404040"/>
                </a:solidFill>
              </a:rPr>
              <a:t>Social enterprises </a:t>
            </a:r>
            <a:r>
              <a:rPr lang="en" sz="1600" b="1" dirty="0" smtClean="0">
                <a:solidFill>
                  <a:srgbClr val="404040"/>
                </a:solidFill>
              </a:rPr>
              <a:t>that </a:t>
            </a:r>
            <a:r>
              <a:rPr lang="en" sz="1600" b="1" dirty="0">
                <a:solidFill>
                  <a:srgbClr val="404040"/>
                </a:solidFill>
              </a:rPr>
              <a:t>use any BVA </a:t>
            </a:r>
            <a:r>
              <a:rPr lang="en" sz="1600" b="1" dirty="0" smtClean="0">
                <a:solidFill>
                  <a:srgbClr val="404040"/>
                </a:solidFill>
              </a:rPr>
              <a:t>method </a:t>
            </a:r>
            <a:r>
              <a:rPr lang="en" sz="1600" b="1" dirty="0">
                <a:solidFill>
                  <a:srgbClr val="404040"/>
                </a:solidFill>
              </a:rPr>
              <a:t>are more likely to be successful </a:t>
            </a:r>
            <a:r>
              <a:rPr lang="en" sz="1600" b="1" dirty="0" smtClean="0">
                <a:solidFill>
                  <a:srgbClr val="404040"/>
                </a:solidFill>
              </a:rPr>
              <a:t>than </a:t>
            </a:r>
            <a:r>
              <a:rPr lang="en" sz="1600" b="1" dirty="0">
                <a:solidFill>
                  <a:srgbClr val="404040"/>
                </a:solidFill>
              </a:rPr>
              <a:t>ones that do not. </a:t>
            </a:r>
          </a:p>
          <a:p>
            <a:pPr marL="4763" lvl="0" indent="4763">
              <a:lnSpc>
                <a:spcPct val="100000"/>
              </a:lnSpc>
              <a:spcBef>
                <a:spcPts val="900"/>
              </a:spcBef>
              <a:spcAft>
                <a:spcPts val="0"/>
              </a:spcAft>
              <a:buClr>
                <a:srgbClr val="333333"/>
              </a:buClr>
            </a:pPr>
            <a:r>
              <a:rPr lang="en" sz="1600" dirty="0">
                <a:solidFill>
                  <a:srgbClr val="404040"/>
                </a:solidFill>
              </a:rPr>
              <a:t>This result is probably because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begin </a:t>
            </a:r>
            <a:r>
              <a:rPr lang="en" sz="1600" dirty="0">
                <a:solidFill>
                  <a:srgbClr val="404040"/>
                </a:solidFill>
              </a:rPr>
              <a:t>using BVA methods when they reach a certain stage of development, but not before.</a:t>
            </a:r>
          </a:p>
          <a:p>
            <a:pPr marL="4763" lvl="0" indent="4763">
              <a:lnSpc>
                <a:spcPct val="100000"/>
              </a:lnSpc>
              <a:spcBef>
                <a:spcPts val="900"/>
              </a:spcBef>
              <a:spcAft>
                <a:spcPts val="0"/>
              </a:spcAft>
              <a:buClr>
                <a:srgbClr val="333333"/>
              </a:buClr>
            </a:pPr>
            <a:r>
              <a:rPr lang="en" sz="1600" dirty="0">
                <a:solidFill>
                  <a:srgbClr val="404040"/>
                </a:solidFill>
              </a:rPr>
              <a:t>The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that </a:t>
            </a:r>
            <a:r>
              <a:rPr lang="en" sz="1600" dirty="0">
                <a:solidFill>
                  <a:srgbClr val="404040"/>
                </a:solidFill>
              </a:rPr>
              <a:t>do not use BVA methods generally understand the importance of measuring impact, but cannot afford to implement BVA methodologies due to constraints in finances and personnel.</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solidFill>
                  <a:schemeClr val="dk1"/>
                </a:solidFill>
              </a:rPr>
              <a:t>Survey Responses</a:t>
            </a:r>
          </a:p>
        </p:txBody>
      </p:sp>
      <p:sp>
        <p:nvSpPr>
          <p:cNvPr id="109" name="Shape 109"/>
          <p:cNvSpPr txBox="1">
            <a:spLocks noGrp="1"/>
          </p:cNvSpPr>
          <p:nvPr>
            <p:ph type="body" idx="1"/>
          </p:nvPr>
        </p:nvSpPr>
        <p:spPr>
          <a:xfrm>
            <a:off x="2400300" y="1261575"/>
            <a:ext cx="6321599" cy="3343500"/>
          </a:xfrm>
          <a:prstGeom prst="rect">
            <a:avLst/>
          </a:prstGeom>
        </p:spPr>
        <p:txBody>
          <a:bodyPr lIns="91425" tIns="91425" rIns="91425" bIns="91425" anchor="t" anchorCtr="0">
            <a:noAutofit/>
          </a:bodyPr>
          <a:lstStyle/>
          <a:p>
            <a:pPr lvl="0">
              <a:lnSpc>
                <a:spcPct val="100000"/>
              </a:lnSpc>
              <a:spcAft>
                <a:spcPts val="0"/>
              </a:spcAft>
            </a:pPr>
            <a:r>
              <a:rPr lang="en" sz="1600" dirty="0">
                <a:solidFill>
                  <a:srgbClr val="404040"/>
                </a:solidFill>
              </a:rPr>
              <a:t>I collected a list of 3,682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from </a:t>
            </a:r>
            <a:r>
              <a:rPr lang="en" sz="1600" dirty="0">
                <a:solidFill>
                  <a:srgbClr val="404040"/>
                </a:solidFill>
              </a:rPr>
              <a:t>eight countries, and received 280 completed surveys.</a:t>
            </a:r>
          </a:p>
          <a:p>
            <a:pPr lvl="0">
              <a:lnSpc>
                <a:spcPct val="100000"/>
              </a:lnSpc>
              <a:spcBef>
                <a:spcPts val="1800"/>
              </a:spcBef>
              <a:spcAft>
                <a:spcPts val="0"/>
              </a:spcAft>
              <a:buClr>
                <a:srgbClr val="333333"/>
              </a:buClr>
            </a:pPr>
            <a:r>
              <a:rPr lang="en" sz="1600" dirty="0">
                <a:solidFill>
                  <a:srgbClr val="404040"/>
                </a:solidFill>
              </a:rPr>
              <a:t>Of these 280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 </a:t>
            </a:r>
            <a:r>
              <a:rPr lang="en" sz="1600" dirty="0">
                <a:solidFill>
                  <a:srgbClr val="404040"/>
                </a:solidFill>
              </a:rPr>
              <a:t>69% were founded in the past ten years, while 97% have fewer than 250 employees.</a:t>
            </a:r>
          </a:p>
          <a:p>
            <a:pPr lvl="0">
              <a:lnSpc>
                <a:spcPct val="100000"/>
              </a:lnSpc>
              <a:spcBef>
                <a:spcPts val="1800"/>
              </a:spcBef>
              <a:spcAft>
                <a:spcPts val="0"/>
              </a:spcAft>
              <a:buClr>
                <a:srgbClr val="333333"/>
              </a:buClr>
            </a:pPr>
            <a:r>
              <a:rPr lang="en" sz="1600" dirty="0">
                <a:solidFill>
                  <a:srgbClr val="404040"/>
                </a:solidFill>
              </a:rPr>
              <a:t>The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surveyed </a:t>
            </a:r>
            <a:r>
              <a:rPr lang="en" sz="1600" dirty="0">
                <a:solidFill>
                  <a:srgbClr val="404040"/>
                </a:solidFill>
              </a:rPr>
              <a:t>represented a large number of economic sectors, from agriculture to pet care, finance, health, consulting and many others – far more than expected.</a:t>
            </a:r>
          </a:p>
          <a:p>
            <a:pPr lvl="0" rtl="0">
              <a:lnSpc>
                <a:spcPct val="100000"/>
              </a:lnSpc>
              <a:spcBef>
                <a:spcPts val="1800"/>
              </a:spcBef>
              <a:spcAft>
                <a:spcPts val="0"/>
              </a:spcAft>
              <a:buClr>
                <a:srgbClr val="333333"/>
              </a:buClr>
              <a:buSzPct val="100000"/>
            </a:pPr>
            <a:r>
              <a:rPr lang="en" sz="1600" dirty="0">
                <a:solidFill>
                  <a:srgbClr val="404040"/>
                </a:solidFill>
              </a:rPr>
              <a:t>65% were for-profit companies, 20% were nonprofits, and 15% were blended organizations, probably nonprofits with a for-profit subsidiary.</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06425" y="1806825"/>
            <a:ext cx="8296799" cy="1541999"/>
          </a:xfrm>
          <a:prstGeom prst="rect">
            <a:avLst/>
          </a:prstGeom>
        </p:spPr>
        <p:txBody>
          <a:bodyPr lIns="91425" tIns="91425" rIns="91425" bIns="91425" anchor="ctr" anchorCtr="0">
            <a:noAutofit/>
          </a:bodyPr>
          <a:lstStyle/>
          <a:p>
            <a:pPr lvl="0">
              <a:spcBef>
                <a:spcPts val="0"/>
              </a:spcBef>
              <a:buNone/>
            </a:pPr>
            <a:r>
              <a:rPr lang="en"/>
              <a:t>Conclusions and Recommendations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solidFill>
                  <a:schemeClr val="dk1"/>
                </a:solidFill>
              </a:rPr>
              <a:t>Conclusions</a:t>
            </a:r>
          </a:p>
        </p:txBody>
      </p:sp>
      <p:sp>
        <p:nvSpPr>
          <p:cNvPr id="120" name="Shape 120"/>
          <p:cNvSpPr txBox="1">
            <a:spLocks noGrp="1"/>
          </p:cNvSpPr>
          <p:nvPr>
            <p:ph type="body" idx="1"/>
          </p:nvPr>
        </p:nvSpPr>
        <p:spPr>
          <a:xfrm>
            <a:off x="2400300" y="1261575"/>
            <a:ext cx="6321599" cy="3343500"/>
          </a:xfrm>
          <a:prstGeom prst="rect">
            <a:avLst/>
          </a:prstGeom>
        </p:spPr>
        <p:txBody>
          <a:bodyPr lIns="91425" tIns="91425" rIns="91425" bIns="91425" anchor="t" anchorCtr="0">
            <a:noAutofit/>
          </a:bodyPr>
          <a:lstStyle/>
          <a:p>
            <a:pPr lvl="0">
              <a:lnSpc>
                <a:spcPct val="100000"/>
              </a:lnSpc>
              <a:spcAft>
                <a:spcPts val="0"/>
              </a:spcAft>
            </a:pPr>
            <a:r>
              <a:rPr lang="en" sz="1600" b="1" dirty="0">
                <a:solidFill>
                  <a:srgbClr val="404040"/>
                </a:solidFill>
              </a:rPr>
              <a:t>The use of BVA methods does not predict the success of </a:t>
            </a:r>
            <a:r>
              <a:rPr lang="en-US" sz="1600" b="1" dirty="0" smtClean="0">
                <a:solidFill>
                  <a:srgbClr val="404040"/>
                </a:solidFill>
              </a:rPr>
              <a:t>a social enterprise</a:t>
            </a:r>
            <a:r>
              <a:rPr lang="en" sz="1600" b="1" dirty="0" smtClean="0">
                <a:solidFill>
                  <a:srgbClr val="404040"/>
                </a:solidFill>
              </a:rPr>
              <a:t>, </a:t>
            </a:r>
            <a:r>
              <a:rPr lang="en" sz="1600" b="1" dirty="0">
                <a:solidFill>
                  <a:srgbClr val="404040"/>
                </a:solidFill>
              </a:rPr>
              <a:t>but </a:t>
            </a:r>
            <a:r>
              <a:rPr lang="en-US" sz="1600" b="1" dirty="0">
                <a:solidFill>
                  <a:srgbClr val="404040"/>
                </a:solidFill>
              </a:rPr>
              <a:t>social </a:t>
            </a:r>
            <a:r>
              <a:rPr lang="en-US" sz="1600" b="1" dirty="0" smtClean="0">
                <a:solidFill>
                  <a:srgbClr val="404040"/>
                </a:solidFill>
              </a:rPr>
              <a:t>enterprise </a:t>
            </a:r>
            <a:r>
              <a:rPr lang="en" sz="1600" b="1" dirty="0" smtClean="0">
                <a:solidFill>
                  <a:srgbClr val="404040"/>
                </a:solidFill>
              </a:rPr>
              <a:t>managers </a:t>
            </a:r>
            <a:r>
              <a:rPr lang="en" sz="1600" b="1" dirty="0">
                <a:solidFill>
                  <a:srgbClr val="404040"/>
                </a:solidFill>
              </a:rPr>
              <a:t>should use BVA methods</a:t>
            </a:r>
            <a:r>
              <a:rPr lang="en" sz="1600" b="1" dirty="0" smtClean="0">
                <a:solidFill>
                  <a:srgbClr val="404040"/>
                </a:solidFill>
              </a:rPr>
              <a:t>.</a:t>
            </a:r>
            <a:endParaRPr lang="en-US" sz="1600" b="1" dirty="0" smtClean="0">
              <a:solidFill>
                <a:srgbClr val="404040"/>
              </a:solidFill>
            </a:endParaRPr>
          </a:p>
          <a:p>
            <a:pPr lvl="0" rtl="0">
              <a:lnSpc>
                <a:spcPct val="100000"/>
              </a:lnSpc>
              <a:spcBef>
                <a:spcPts val="0"/>
              </a:spcBef>
              <a:spcAft>
                <a:spcPts val="0"/>
              </a:spcAft>
              <a:buNone/>
            </a:pPr>
            <a:endParaRPr lang="en" sz="1600" dirty="0">
              <a:solidFill>
                <a:srgbClr val="404040"/>
              </a:solidFill>
            </a:endParaRPr>
          </a:p>
          <a:p>
            <a:pPr lvl="0">
              <a:lnSpc>
                <a:spcPct val="100000"/>
              </a:lnSpc>
              <a:spcAft>
                <a:spcPts val="600"/>
              </a:spcAft>
              <a:buClr>
                <a:srgbClr val="333333"/>
              </a:buClr>
            </a:pPr>
            <a:r>
              <a:rPr lang="en" sz="1600" dirty="0">
                <a:solidFill>
                  <a:srgbClr val="404040"/>
                </a:solidFill>
              </a:rPr>
              <a:t>The use of BVA methods sends a signal that the </a:t>
            </a:r>
            <a:r>
              <a:rPr lang="en-US" sz="1600" dirty="0">
                <a:solidFill>
                  <a:srgbClr val="404040"/>
                </a:solidFill>
              </a:rPr>
              <a:t>social </a:t>
            </a:r>
            <a:r>
              <a:rPr lang="en-US" sz="1600" dirty="0" smtClean="0">
                <a:solidFill>
                  <a:srgbClr val="404040"/>
                </a:solidFill>
              </a:rPr>
              <a:t>enterprise </a:t>
            </a:r>
            <a:r>
              <a:rPr lang="en" sz="1600" dirty="0" smtClean="0">
                <a:solidFill>
                  <a:srgbClr val="404040"/>
                </a:solidFill>
              </a:rPr>
              <a:t>is </a:t>
            </a:r>
            <a:r>
              <a:rPr lang="en" sz="1600" dirty="0">
                <a:solidFill>
                  <a:srgbClr val="404040"/>
                </a:solidFill>
              </a:rPr>
              <a:t>a serious, substantial company.</a:t>
            </a:r>
          </a:p>
          <a:p>
            <a:pPr lvl="0" rtl="0">
              <a:lnSpc>
                <a:spcPct val="100000"/>
              </a:lnSpc>
              <a:spcBef>
                <a:spcPts val="0"/>
              </a:spcBef>
              <a:spcAft>
                <a:spcPts val="600"/>
              </a:spcAft>
              <a:buClr>
                <a:srgbClr val="333333"/>
              </a:buClr>
              <a:buSzPct val="100000"/>
            </a:pPr>
            <a:r>
              <a:rPr lang="en" sz="1600" dirty="0">
                <a:solidFill>
                  <a:srgbClr val="404040"/>
                </a:solidFill>
              </a:rPr>
              <a:t>Using BVA is often required by investors, customers, and statutory regulations.</a:t>
            </a:r>
          </a:p>
          <a:p>
            <a:pPr lvl="0" rtl="0">
              <a:lnSpc>
                <a:spcPct val="100000"/>
              </a:lnSpc>
              <a:spcBef>
                <a:spcPts val="0"/>
              </a:spcBef>
              <a:spcAft>
                <a:spcPts val="600"/>
              </a:spcAft>
              <a:buClr>
                <a:srgbClr val="333333"/>
              </a:buClr>
              <a:buSzPct val="100000"/>
            </a:pPr>
            <a:r>
              <a:rPr lang="en" sz="1600" dirty="0">
                <a:solidFill>
                  <a:srgbClr val="404040"/>
                </a:solidFill>
              </a:rPr>
              <a:t>Implementing BVA is part of the maturation of the </a:t>
            </a:r>
            <a:r>
              <a:rPr lang="en-US" sz="1600" dirty="0" smtClean="0">
                <a:solidFill>
                  <a:srgbClr val="404040"/>
                </a:solidFill>
              </a:rPr>
              <a:t>social enterprise</a:t>
            </a:r>
            <a:r>
              <a:rPr lang="en" sz="1600" dirty="0" smtClean="0">
                <a:solidFill>
                  <a:srgbClr val="404040"/>
                </a:solidFill>
              </a:rPr>
              <a:t>, </a:t>
            </a:r>
            <a:r>
              <a:rPr lang="en" sz="1600" dirty="0">
                <a:solidFill>
                  <a:srgbClr val="404040"/>
                </a:solidFill>
              </a:rPr>
              <a:t>similar to upgrading accounting, HR management, and other operational systems.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None/>
            </a:pPr>
            <a:r>
              <a:rPr lang="en">
                <a:solidFill>
                  <a:schemeClr val="dk1"/>
                </a:solidFill>
              </a:rPr>
              <a:t>Research Directions</a:t>
            </a:r>
          </a:p>
        </p:txBody>
      </p:sp>
      <p:sp>
        <p:nvSpPr>
          <p:cNvPr id="126" name="Shape 126"/>
          <p:cNvSpPr txBox="1">
            <a:spLocks noGrp="1"/>
          </p:cNvSpPr>
          <p:nvPr>
            <p:ph type="body" idx="1"/>
          </p:nvPr>
        </p:nvSpPr>
        <p:spPr>
          <a:xfrm>
            <a:off x="2400300" y="1261575"/>
            <a:ext cx="6321599" cy="3343500"/>
          </a:xfrm>
          <a:prstGeom prst="rect">
            <a:avLst/>
          </a:prstGeom>
        </p:spPr>
        <p:txBody>
          <a:bodyPr lIns="91425" tIns="91425" rIns="91425" bIns="91425" anchor="t" anchorCtr="0">
            <a:noAutofit/>
          </a:bodyPr>
          <a:lstStyle/>
          <a:p>
            <a:pPr marL="4763" lvl="0" indent="4763">
              <a:lnSpc>
                <a:spcPct val="90000"/>
              </a:lnSpc>
              <a:spcAft>
                <a:spcPts val="0"/>
              </a:spcAft>
              <a:buClr>
                <a:srgbClr val="333333"/>
              </a:buClr>
            </a:pPr>
            <a:r>
              <a:rPr lang="en" sz="1600" dirty="0">
                <a:solidFill>
                  <a:srgbClr val="404040"/>
                </a:solidFill>
              </a:rPr>
              <a:t>Analyze the differences between blended organizations, NPOs and </a:t>
            </a:r>
            <a:r>
              <a:rPr lang="en-US" sz="1600" dirty="0">
                <a:solidFill>
                  <a:srgbClr val="404040"/>
                </a:solidFill>
              </a:rPr>
              <a:t>social </a:t>
            </a:r>
            <a:r>
              <a:rPr lang="en-US" sz="1600" dirty="0" smtClean="0">
                <a:solidFill>
                  <a:srgbClr val="404040"/>
                </a:solidFill>
              </a:rPr>
              <a:t>enterprises </a:t>
            </a:r>
            <a:r>
              <a:rPr lang="en" sz="1600" dirty="0" smtClean="0">
                <a:solidFill>
                  <a:srgbClr val="404040"/>
                </a:solidFill>
              </a:rPr>
              <a:t>in </a:t>
            </a:r>
            <a:r>
              <a:rPr lang="en" sz="1600" dirty="0">
                <a:solidFill>
                  <a:srgbClr val="404040"/>
                </a:solidFill>
              </a:rPr>
              <a:t>BVA use.</a:t>
            </a:r>
          </a:p>
          <a:p>
            <a:pPr marL="4763" lvl="0" indent="4763">
              <a:lnSpc>
                <a:spcPct val="90000"/>
              </a:lnSpc>
              <a:spcBef>
                <a:spcPts val="1800"/>
              </a:spcBef>
              <a:spcAft>
                <a:spcPts val="0"/>
              </a:spcAft>
              <a:buClr>
                <a:srgbClr val="333333"/>
              </a:buClr>
            </a:pPr>
            <a:r>
              <a:rPr lang="en" sz="1600" dirty="0">
                <a:solidFill>
                  <a:srgbClr val="404040"/>
                </a:solidFill>
              </a:rPr>
              <a:t>Map the diversity of the </a:t>
            </a:r>
            <a:r>
              <a:rPr lang="en-US" sz="1600" dirty="0">
                <a:solidFill>
                  <a:srgbClr val="404040"/>
                </a:solidFill>
              </a:rPr>
              <a:t>social </a:t>
            </a:r>
            <a:r>
              <a:rPr lang="en-US" sz="1600" dirty="0" smtClean="0">
                <a:solidFill>
                  <a:srgbClr val="404040"/>
                </a:solidFill>
              </a:rPr>
              <a:t>enterprise </a:t>
            </a:r>
            <a:r>
              <a:rPr lang="en" sz="1600" dirty="0" smtClean="0">
                <a:solidFill>
                  <a:srgbClr val="404040"/>
                </a:solidFill>
              </a:rPr>
              <a:t>population </a:t>
            </a:r>
            <a:r>
              <a:rPr lang="en" sz="1600" dirty="0">
                <a:solidFill>
                  <a:srgbClr val="404040"/>
                </a:solidFill>
              </a:rPr>
              <a:t>(in terms of economic sectors) to impact investor interest areas to evaluate the degree of overlap.</a:t>
            </a:r>
          </a:p>
          <a:p>
            <a:pPr marL="4763" lvl="0" indent="4763">
              <a:lnSpc>
                <a:spcPct val="90000"/>
              </a:lnSpc>
              <a:spcBef>
                <a:spcPts val="1800"/>
              </a:spcBef>
              <a:spcAft>
                <a:spcPts val="0"/>
              </a:spcAft>
              <a:buClr>
                <a:srgbClr val="333333"/>
              </a:buClr>
            </a:pPr>
            <a:r>
              <a:rPr lang="en" sz="1600" dirty="0">
                <a:solidFill>
                  <a:srgbClr val="404040"/>
                </a:solidFill>
              </a:rPr>
              <a:t>Undertake a research project to find </a:t>
            </a:r>
            <a:r>
              <a:rPr lang="en-US" sz="1600" dirty="0">
                <a:solidFill>
                  <a:srgbClr val="404040"/>
                </a:solidFill>
              </a:rPr>
              <a:t>social </a:t>
            </a:r>
            <a:r>
              <a:rPr lang="en-US" sz="1600" dirty="0" smtClean="0">
                <a:solidFill>
                  <a:srgbClr val="404040"/>
                </a:solidFill>
              </a:rPr>
              <a:t>enterprises </a:t>
            </a:r>
            <a:r>
              <a:rPr lang="en" sz="1600" dirty="0" smtClean="0">
                <a:solidFill>
                  <a:srgbClr val="404040"/>
                </a:solidFill>
              </a:rPr>
              <a:t>that </a:t>
            </a:r>
            <a:r>
              <a:rPr lang="en" sz="1600" dirty="0">
                <a:solidFill>
                  <a:srgbClr val="404040"/>
                </a:solidFill>
              </a:rPr>
              <a:t>may be hidden in the larger population of SMEs by evaluating their </a:t>
            </a:r>
            <a:r>
              <a:rPr lang="en-US" sz="1600" dirty="0" smtClean="0">
                <a:solidFill>
                  <a:srgbClr val="404040"/>
                </a:solidFill>
              </a:rPr>
              <a:t>social and entrepreneurial orientation</a:t>
            </a:r>
            <a:r>
              <a:rPr lang="en" sz="1600" dirty="0" smtClean="0">
                <a:solidFill>
                  <a:srgbClr val="404040"/>
                </a:solidFill>
              </a:rPr>
              <a:t> </a:t>
            </a:r>
            <a:r>
              <a:rPr lang="en" sz="1600" dirty="0">
                <a:solidFill>
                  <a:srgbClr val="404040"/>
                </a:solidFill>
              </a:rPr>
              <a:t>scores.</a:t>
            </a:r>
          </a:p>
          <a:p>
            <a:pPr marL="4763" lvl="0" indent="4763" rtl="0">
              <a:lnSpc>
                <a:spcPct val="90000"/>
              </a:lnSpc>
              <a:spcBef>
                <a:spcPts val="1800"/>
              </a:spcBef>
              <a:spcAft>
                <a:spcPts val="0"/>
              </a:spcAft>
              <a:buClr>
                <a:srgbClr val="333333"/>
              </a:buClr>
              <a:buSzPct val="100000"/>
            </a:pPr>
            <a:r>
              <a:rPr lang="en" sz="1600" dirty="0">
                <a:solidFill>
                  <a:srgbClr val="404040"/>
                </a:solidFill>
              </a:rPr>
              <a:t>Analyze the costs and benefits of using various BVA methods.</a:t>
            </a:r>
          </a:p>
          <a:p>
            <a:pPr marL="4763" lvl="0" indent="4763">
              <a:lnSpc>
                <a:spcPct val="90000"/>
              </a:lnSpc>
              <a:spcBef>
                <a:spcPts val="1800"/>
              </a:spcBef>
              <a:spcAft>
                <a:spcPts val="0"/>
              </a:spcAft>
              <a:buClr>
                <a:srgbClr val="333333"/>
              </a:buClr>
            </a:pPr>
            <a:r>
              <a:rPr lang="en" sz="1600" dirty="0">
                <a:solidFill>
                  <a:srgbClr val="404040"/>
                </a:solidFill>
              </a:rPr>
              <a:t>Examine under what conditions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implement BVA.</a:t>
            </a:r>
            <a:endParaRPr lang="en" sz="1600" dirty="0">
              <a:solidFill>
                <a:srgbClr val="40404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2400250" y="575950"/>
            <a:ext cx="6685199" cy="635399"/>
          </a:xfrm>
          <a:prstGeom prst="rect">
            <a:avLst/>
          </a:prstGeom>
        </p:spPr>
        <p:txBody>
          <a:bodyPr lIns="91425" tIns="91425" rIns="91425" bIns="91425" anchor="t" anchorCtr="0">
            <a:noAutofit/>
          </a:bodyPr>
          <a:lstStyle/>
          <a:p>
            <a:pPr lvl="0" rtl="0">
              <a:spcBef>
                <a:spcPts val="0"/>
              </a:spcBef>
              <a:buNone/>
            </a:pPr>
            <a:r>
              <a:rPr lang="en">
                <a:solidFill>
                  <a:schemeClr val="dk1"/>
                </a:solidFill>
              </a:rPr>
              <a:t>Recommendations for Managers</a:t>
            </a:r>
          </a:p>
        </p:txBody>
      </p:sp>
      <p:sp>
        <p:nvSpPr>
          <p:cNvPr id="132" name="Shape 132"/>
          <p:cNvSpPr txBox="1">
            <a:spLocks noGrp="1"/>
          </p:cNvSpPr>
          <p:nvPr>
            <p:ph type="body" idx="1"/>
          </p:nvPr>
        </p:nvSpPr>
        <p:spPr>
          <a:xfrm>
            <a:off x="2400300" y="1163775"/>
            <a:ext cx="6321599" cy="3441299"/>
          </a:xfrm>
          <a:prstGeom prst="rect">
            <a:avLst/>
          </a:prstGeom>
        </p:spPr>
        <p:txBody>
          <a:bodyPr lIns="91425" tIns="91425" rIns="91425" bIns="91425" anchor="t" anchorCtr="0">
            <a:noAutofit/>
          </a:bodyPr>
          <a:lstStyle/>
          <a:p>
            <a:pPr marL="4763" lvl="0" indent="4763" rtl="0">
              <a:lnSpc>
                <a:spcPct val="90000"/>
              </a:lnSpc>
              <a:spcBef>
                <a:spcPts val="0"/>
              </a:spcBef>
              <a:spcAft>
                <a:spcPts val="0"/>
              </a:spcAft>
              <a:buClr>
                <a:srgbClr val="333333"/>
              </a:buClr>
              <a:buSzPct val="100000"/>
            </a:pPr>
            <a:r>
              <a:rPr lang="en" sz="1600" dirty="0">
                <a:solidFill>
                  <a:srgbClr val="404040"/>
                </a:solidFill>
              </a:rPr>
              <a:t>Select the BVA method best suited to your stage of development, while making sure to adjust the use of BVA tools as your </a:t>
            </a:r>
            <a:r>
              <a:rPr lang="en-US" sz="1600" dirty="0" smtClean="0">
                <a:solidFill>
                  <a:srgbClr val="404040"/>
                </a:solidFill>
              </a:rPr>
              <a:t>social enterprise </a:t>
            </a:r>
            <a:r>
              <a:rPr lang="en" sz="1600" dirty="0" smtClean="0">
                <a:solidFill>
                  <a:srgbClr val="404040"/>
                </a:solidFill>
              </a:rPr>
              <a:t>grows </a:t>
            </a:r>
            <a:r>
              <a:rPr lang="en" sz="1600" dirty="0">
                <a:solidFill>
                  <a:srgbClr val="404040"/>
                </a:solidFill>
              </a:rPr>
              <a:t>and changes.</a:t>
            </a:r>
          </a:p>
          <a:p>
            <a:pPr marL="4763" lvl="0" indent="4763" rtl="0">
              <a:lnSpc>
                <a:spcPct val="90000"/>
              </a:lnSpc>
              <a:spcBef>
                <a:spcPts val="1800"/>
              </a:spcBef>
              <a:spcAft>
                <a:spcPts val="0"/>
              </a:spcAft>
              <a:buClr>
                <a:srgbClr val="333333"/>
              </a:buClr>
              <a:buSzPct val="100000"/>
            </a:pPr>
            <a:r>
              <a:rPr lang="en" sz="1600" dirty="0">
                <a:solidFill>
                  <a:srgbClr val="404040"/>
                </a:solidFill>
              </a:rPr>
              <a:t>Unless required to use another method, pick the BVA method that offers the best information for improving management practices.</a:t>
            </a:r>
          </a:p>
          <a:p>
            <a:pPr marL="4763" lvl="0" indent="4763" rtl="0">
              <a:lnSpc>
                <a:spcPct val="90000"/>
              </a:lnSpc>
              <a:spcBef>
                <a:spcPts val="1800"/>
              </a:spcBef>
              <a:spcAft>
                <a:spcPts val="0"/>
              </a:spcAft>
              <a:buClr>
                <a:srgbClr val="333333"/>
              </a:buClr>
              <a:buSzPct val="100000"/>
            </a:pPr>
            <a:r>
              <a:rPr lang="en" sz="1600" dirty="0">
                <a:solidFill>
                  <a:srgbClr val="404040"/>
                </a:solidFill>
              </a:rPr>
              <a:t>Use the </a:t>
            </a:r>
            <a:r>
              <a:rPr lang="en" sz="1600" dirty="0" smtClean="0">
                <a:solidFill>
                  <a:srgbClr val="404040"/>
                </a:solidFill>
              </a:rPr>
              <a:t>B</a:t>
            </a:r>
            <a:r>
              <a:rPr lang="en-US" sz="1600" dirty="0" smtClean="0">
                <a:solidFill>
                  <a:srgbClr val="404040"/>
                </a:solidFill>
              </a:rPr>
              <a:t>-</a:t>
            </a:r>
            <a:r>
              <a:rPr lang="en" sz="1600" dirty="0" smtClean="0">
                <a:solidFill>
                  <a:srgbClr val="404040"/>
                </a:solidFill>
              </a:rPr>
              <a:t>Impact </a:t>
            </a:r>
            <a:r>
              <a:rPr lang="en" sz="1600" dirty="0">
                <a:solidFill>
                  <a:srgbClr val="404040"/>
                </a:solidFill>
              </a:rPr>
              <a:t>Rating </a:t>
            </a:r>
            <a:r>
              <a:rPr lang="en" sz="1600" dirty="0" smtClean="0">
                <a:solidFill>
                  <a:srgbClr val="404040"/>
                </a:solidFill>
              </a:rPr>
              <a:t>System</a:t>
            </a:r>
            <a:r>
              <a:rPr lang="en-US" sz="1600" dirty="0" smtClean="0">
                <a:solidFill>
                  <a:srgbClr val="404040"/>
                </a:solidFill>
              </a:rPr>
              <a:t> anyway,</a:t>
            </a:r>
            <a:r>
              <a:rPr lang="en" sz="1600" dirty="0" smtClean="0">
                <a:solidFill>
                  <a:srgbClr val="404040"/>
                </a:solidFill>
              </a:rPr>
              <a:t> </a:t>
            </a:r>
            <a:r>
              <a:rPr lang="en" sz="1600" dirty="0">
                <a:solidFill>
                  <a:srgbClr val="404040"/>
                </a:solidFill>
              </a:rPr>
              <a:t>to align with industry standards.</a:t>
            </a:r>
          </a:p>
          <a:p>
            <a:pPr marL="4763" lvl="0" indent="4763" rtl="0">
              <a:lnSpc>
                <a:spcPct val="90000"/>
              </a:lnSpc>
              <a:spcBef>
                <a:spcPts val="1800"/>
              </a:spcBef>
              <a:spcAft>
                <a:spcPts val="0"/>
              </a:spcAft>
              <a:buClr>
                <a:srgbClr val="333333"/>
              </a:buClr>
              <a:buSzPct val="100000"/>
            </a:pPr>
            <a:r>
              <a:rPr lang="en" sz="1600" dirty="0">
                <a:solidFill>
                  <a:srgbClr val="404040"/>
                </a:solidFill>
              </a:rPr>
              <a:t>Unless required by investors, don’t invest in the most expensive BVA methods. The evidence from this research indicates that no method stands above any other method in terms of its impact on your </a:t>
            </a:r>
            <a:r>
              <a:rPr lang="en-US" sz="1600" dirty="0" smtClean="0">
                <a:solidFill>
                  <a:srgbClr val="404040"/>
                </a:solidFill>
              </a:rPr>
              <a:t>firm’s </a:t>
            </a:r>
            <a:r>
              <a:rPr lang="en" sz="1600" dirty="0" smtClean="0">
                <a:solidFill>
                  <a:srgbClr val="404040"/>
                </a:solidFill>
              </a:rPr>
              <a:t>success</a:t>
            </a:r>
            <a:r>
              <a:rPr lang="en" sz="1600" dirty="0">
                <a:solidFill>
                  <a:srgbClr val="404040"/>
                </a:solidFill>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2400250" y="575950"/>
            <a:ext cx="6685199" cy="635399"/>
          </a:xfrm>
          <a:prstGeom prst="rect">
            <a:avLst/>
          </a:prstGeom>
        </p:spPr>
        <p:txBody>
          <a:bodyPr lIns="91425" tIns="91425" rIns="91425" bIns="91425" anchor="t" anchorCtr="0">
            <a:noAutofit/>
          </a:bodyPr>
          <a:lstStyle/>
          <a:p>
            <a:pPr lvl="0" rtl="0">
              <a:spcBef>
                <a:spcPts val="0"/>
              </a:spcBef>
              <a:buNone/>
            </a:pPr>
            <a:r>
              <a:rPr lang="en">
                <a:solidFill>
                  <a:schemeClr val="dk1"/>
                </a:solidFill>
              </a:rPr>
              <a:t>Recommendations for Agencies</a:t>
            </a:r>
          </a:p>
        </p:txBody>
      </p:sp>
      <p:sp>
        <p:nvSpPr>
          <p:cNvPr id="138" name="Shape 138"/>
          <p:cNvSpPr txBox="1">
            <a:spLocks noGrp="1"/>
          </p:cNvSpPr>
          <p:nvPr>
            <p:ph type="body" idx="1"/>
          </p:nvPr>
        </p:nvSpPr>
        <p:spPr>
          <a:xfrm>
            <a:off x="2400300" y="1163775"/>
            <a:ext cx="6321599" cy="3441299"/>
          </a:xfrm>
          <a:prstGeom prst="rect">
            <a:avLst/>
          </a:prstGeom>
        </p:spPr>
        <p:txBody>
          <a:bodyPr lIns="91425" tIns="91425" rIns="91425" bIns="91425" anchor="t" anchorCtr="0">
            <a:noAutofit/>
          </a:bodyPr>
          <a:lstStyle/>
          <a:p>
            <a:pPr marL="4763" lvl="0" indent="4763" rtl="0">
              <a:lnSpc>
                <a:spcPct val="100000"/>
              </a:lnSpc>
              <a:spcBef>
                <a:spcPts val="0"/>
              </a:spcBef>
              <a:spcAft>
                <a:spcPts val="600"/>
              </a:spcAft>
              <a:buClr>
                <a:srgbClr val="333333"/>
              </a:buClr>
              <a:buSzPct val="100000"/>
            </a:pPr>
            <a:r>
              <a:rPr lang="en-US" sz="1600" b="1" dirty="0" smtClean="0">
                <a:solidFill>
                  <a:srgbClr val="404040"/>
                </a:solidFill>
              </a:rPr>
              <a:t>Use my definition of a social enterprise, please.</a:t>
            </a:r>
          </a:p>
          <a:p>
            <a:pPr marL="4763" lvl="0" indent="4763" rtl="0">
              <a:lnSpc>
                <a:spcPct val="100000"/>
              </a:lnSpc>
              <a:spcBef>
                <a:spcPts val="0"/>
              </a:spcBef>
              <a:spcAft>
                <a:spcPts val="600"/>
              </a:spcAft>
              <a:buClr>
                <a:srgbClr val="333333"/>
              </a:buClr>
              <a:buSzPct val="100000"/>
            </a:pPr>
            <a:r>
              <a:rPr lang="en" sz="1600" dirty="0" smtClean="0">
                <a:solidFill>
                  <a:srgbClr val="404040"/>
                </a:solidFill>
              </a:rPr>
              <a:t>Provide </a:t>
            </a:r>
            <a:r>
              <a:rPr lang="en" sz="1600" dirty="0">
                <a:solidFill>
                  <a:srgbClr val="404040"/>
                </a:solidFill>
              </a:rPr>
              <a:t>a full list of BVA tools to </a:t>
            </a:r>
            <a:r>
              <a:rPr lang="en-US" sz="1600" dirty="0" smtClean="0">
                <a:solidFill>
                  <a:srgbClr val="404040"/>
                </a:solidFill>
              </a:rPr>
              <a:t>the public </a:t>
            </a:r>
            <a:r>
              <a:rPr lang="en" sz="1600" dirty="0" smtClean="0">
                <a:solidFill>
                  <a:srgbClr val="404040"/>
                </a:solidFill>
              </a:rPr>
              <a:t>and </a:t>
            </a:r>
            <a:r>
              <a:rPr lang="en-US" sz="1600" dirty="0" smtClean="0">
                <a:solidFill>
                  <a:srgbClr val="404040"/>
                </a:solidFill>
              </a:rPr>
              <a:t>researchers</a:t>
            </a:r>
            <a:r>
              <a:rPr lang="en" sz="1600" dirty="0" smtClean="0">
                <a:solidFill>
                  <a:srgbClr val="404040"/>
                </a:solidFill>
              </a:rPr>
              <a:t>.</a:t>
            </a:r>
            <a:endParaRPr lang="en-US" sz="1600" dirty="0" smtClean="0">
              <a:solidFill>
                <a:srgbClr val="404040"/>
              </a:solidFill>
            </a:endParaRPr>
          </a:p>
          <a:p>
            <a:pPr marL="4763" lvl="0" indent="4763" rtl="0">
              <a:lnSpc>
                <a:spcPct val="100000"/>
              </a:lnSpc>
              <a:spcBef>
                <a:spcPts val="0"/>
              </a:spcBef>
              <a:spcAft>
                <a:spcPts val="600"/>
              </a:spcAft>
              <a:buClr>
                <a:srgbClr val="333333"/>
              </a:buClr>
              <a:buSzPct val="100000"/>
            </a:pPr>
            <a:r>
              <a:rPr lang="en" sz="1600" dirty="0" smtClean="0">
                <a:solidFill>
                  <a:srgbClr val="404040"/>
                </a:solidFill>
              </a:rPr>
              <a:t>Offer </a:t>
            </a:r>
            <a:r>
              <a:rPr lang="en" sz="1600" dirty="0">
                <a:solidFill>
                  <a:srgbClr val="404040"/>
                </a:solidFill>
              </a:rPr>
              <a:t>guidance for managers about the best tools to use for improving </a:t>
            </a:r>
            <a:r>
              <a:rPr lang="en" sz="1600" dirty="0" smtClean="0">
                <a:solidFill>
                  <a:srgbClr val="404040"/>
                </a:solidFill>
              </a:rPr>
              <a:t>management.</a:t>
            </a:r>
            <a:endParaRPr lang="en-US" sz="1600" dirty="0" smtClean="0">
              <a:solidFill>
                <a:srgbClr val="404040"/>
              </a:solidFill>
            </a:endParaRPr>
          </a:p>
          <a:p>
            <a:pPr marL="4763" lvl="0" indent="4763" rtl="0">
              <a:lnSpc>
                <a:spcPct val="100000"/>
              </a:lnSpc>
              <a:spcBef>
                <a:spcPts val="0"/>
              </a:spcBef>
              <a:spcAft>
                <a:spcPts val="600"/>
              </a:spcAft>
              <a:buClr>
                <a:srgbClr val="333333"/>
              </a:buClr>
              <a:buSzPct val="100000"/>
            </a:pPr>
            <a:r>
              <a:rPr lang="en" sz="1600" dirty="0" smtClean="0">
                <a:solidFill>
                  <a:srgbClr val="404040"/>
                </a:solidFill>
              </a:rPr>
              <a:t>Offer </a:t>
            </a:r>
            <a:r>
              <a:rPr lang="en" sz="1600" dirty="0">
                <a:solidFill>
                  <a:srgbClr val="404040"/>
                </a:solidFill>
              </a:rPr>
              <a:t>guidance about which tools are suited for the stage of development of the </a:t>
            </a:r>
            <a:r>
              <a:rPr lang="en-US" sz="1600" dirty="0" smtClean="0">
                <a:solidFill>
                  <a:srgbClr val="404040"/>
                </a:solidFill>
              </a:rPr>
              <a:t>social enterprise</a:t>
            </a:r>
            <a:r>
              <a:rPr lang="en" sz="1600" dirty="0" smtClean="0">
                <a:solidFill>
                  <a:srgbClr val="404040"/>
                </a:solidFill>
              </a:rPr>
              <a:t>.</a:t>
            </a:r>
            <a:endParaRPr lang="en-US" sz="1600" dirty="0" smtClean="0">
              <a:solidFill>
                <a:srgbClr val="404040"/>
              </a:solidFill>
            </a:endParaRPr>
          </a:p>
          <a:p>
            <a:pPr marL="4763" lvl="0" indent="4763" rtl="0">
              <a:lnSpc>
                <a:spcPct val="100000"/>
              </a:lnSpc>
              <a:spcBef>
                <a:spcPts val="0"/>
              </a:spcBef>
              <a:spcAft>
                <a:spcPts val="600"/>
              </a:spcAft>
              <a:buClr>
                <a:srgbClr val="333333"/>
              </a:buClr>
              <a:buSzPct val="100000"/>
            </a:pPr>
            <a:r>
              <a:rPr lang="en" sz="1600" dirty="0" smtClean="0">
                <a:solidFill>
                  <a:srgbClr val="404040"/>
                </a:solidFill>
              </a:rPr>
              <a:t>Undertake </a:t>
            </a:r>
            <a:r>
              <a:rPr lang="en" sz="1600" dirty="0">
                <a:solidFill>
                  <a:srgbClr val="404040"/>
                </a:solidFill>
              </a:rPr>
              <a:t>an ROI analysis on BVA methods, so that </a:t>
            </a:r>
            <a:r>
              <a:rPr lang="en-US" sz="1600" dirty="0" smtClean="0">
                <a:solidFill>
                  <a:srgbClr val="404040"/>
                </a:solidFill>
              </a:rPr>
              <a:t>social enterprise managers </a:t>
            </a:r>
            <a:r>
              <a:rPr lang="en" sz="1600" dirty="0" smtClean="0">
                <a:solidFill>
                  <a:srgbClr val="404040"/>
                </a:solidFill>
              </a:rPr>
              <a:t>have </a:t>
            </a:r>
            <a:r>
              <a:rPr lang="en" sz="1600" dirty="0">
                <a:solidFill>
                  <a:srgbClr val="404040"/>
                </a:solidFill>
              </a:rPr>
              <a:t>the information they need to choose the best BVA </a:t>
            </a:r>
            <a:r>
              <a:rPr lang="en" sz="1600" dirty="0" smtClean="0">
                <a:solidFill>
                  <a:srgbClr val="404040"/>
                </a:solidFill>
              </a:rPr>
              <a:t>tool.</a:t>
            </a:r>
            <a:endParaRPr lang="en-US" sz="1600" dirty="0" smtClean="0">
              <a:solidFill>
                <a:srgbClr val="404040"/>
              </a:solidFill>
            </a:endParaRPr>
          </a:p>
          <a:p>
            <a:pPr marL="4763" lvl="0" indent="4763" rtl="0">
              <a:lnSpc>
                <a:spcPct val="100000"/>
              </a:lnSpc>
              <a:spcBef>
                <a:spcPts val="0"/>
              </a:spcBef>
              <a:spcAft>
                <a:spcPts val="600"/>
              </a:spcAft>
              <a:buClr>
                <a:srgbClr val="333333"/>
              </a:buClr>
              <a:buSzPct val="100000"/>
            </a:pPr>
            <a:r>
              <a:rPr lang="en" sz="1600" dirty="0" smtClean="0">
                <a:solidFill>
                  <a:srgbClr val="404040"/>
                </a:solidFill>
              </a:rPr>
              <a:t>Create </a:t>
            </a:r>
            <a:r>
              <a:rPr lang="en" sz="1600" dirty="0">
                <a:solidFill>
                  <a:srgbClr val="404040"/>
                </a:solidFill>
              </a:rPr>
              <a:t>a global registry of </a:t>
            </a:r>
            <a:r>
              <a:rPr lang="en-US" sz="1600" dirty="0" smtClean="0">
                <a:solidFill>
                  <a:srgbClr val="404040"/>
                </a:solidFill>
              </a:rPr>
              <a:t>social enterprises</a:t>
            </a:r>
            <a:r>
              <a:rPr lang="en" sz="1600" dirty="0" smtClean="0">
                <a:solidFill>
                  <a:srgbClr val="404040"/>
                </a:solidFill>
              </a:rPr>
              <a:t>.</a:t>
            </a:r>
            <a:endParaRPr lang="en" sz="1600" dirty="0">
              <a:solidFill>
                <a:srgbClr val="40404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265500" y="1912650"/>
            <a:ext cx="4045199" cy="1318199"/>
          </a:xfrm>
          <a:prstGeom prst="rect">
            <a:avLst/>
          </a:prstGeom>
        </p:spPr>
        <p:txBody>
          <a:bodyPr lIns="91425" tIns="91425" rIns="91425" bIns="91425" anchor="ctr" anchorCtr="0">
            <a:noAutofit/>
          </a:bodyPr>
          <a:lstStyle/>
          <a:p>
            <a:pPr lvl="0">
              <a:spcBef>
                <a:spcPts val="0"/>
              </a:spcBef>
              <a:buNone/>
            </a:pPr>
            <a:r>
              <a:rPr lang="en"/>
              <a:t>Final Thoughts</a:t>
            </a:r>
          </a:p>
        </p:txBody>
      </p:sp>
      <p:sp>
        <p:nvSpPr>
          <p:cNvPr id="144" name="Shape 144"/>
          <p:cNvSpPr txBox="1">
            <a:spLocks noGrp="1"/>
          </p:cNvSpPr>
          <p:nvPr>
            <p:ph type="body" idx="1"/>
          </p:nvPr>
        </p:nvSpPr>
        <p:spPr>
          <a:xfrm>
            <a:off x="4310699" y="182794"/>
            <a:ext cx="4833301" cy="4242758"/>
          </a:xfrm>
          <a:prstGeom prst="rect">
            <a:avLst/>
          </a:prstGeom>
        </p:spPr>
        <p:txBody>
          <a:bodyPr lIns="91425" tIns="91425" rIns="91425" bIns="91425" anchor="ctr" anchorCtr="0">
            <a:noAutofit/>
          </a:bodyPr>
          <a:lstStyle/>
          <a:p>
            <a:pPr marL="508000" lvl="0" indent="-334963" algn="l" rtl="0">
              <a:spcBef>
                <a:spcPts val="0"/>
              </a:spcBef>
              <a:spcAft>
                <a:spcPts val="1600"/>
              </a:spcAft>
              <a:buChar char="★"/>
              <a:tabLst>
                <a:tab pos="0" algn="l"/>
              </a:tabLst>
            </a:pPr>
            <a:r>
              <a:rPr lang="en" dirty="0" smtClean="0"/>
              <a:t>As </a:t>
            </a:r>
            <a:r>
              <a:rPr lang="en" dirty="0"/>
              <a:t>a field of academic study, social enterprise is in its infancy.</a:t>
            </a:r>
          </a:p>
          <a:p>
            <a:pPr marL="508000" lvl="0" indent="-334963" algn="l" rtl="0">
              <a:spcBef>
                <a:spcPts val="0"/>
              </a:spcBef>
              <a:spcAft>
                <a:spcPts val="1600"/>
              </a:spcAft>
              <a:buChar char="★"/>
              <a:tabLst>
                <a:tab pos="0" algn="l"/>
              </a:tabLst>
            </a:pPr>
            <a:r>
              <a:rPr lang="en" dirty="0" smtClean="0"/>
              <a:t>As </a:t>
            </a:r>
            <a:r>
              <a:rPr lang="en" dirty="0"/>
              <a:t>a method of social change, social enterprise is </a:t>
            </a:r>
            <a:r>
              <a:rPr lang="en" dirty="0" smtClean="0"/>
              <a:t>having </a:t>
            </a:r>
            <a:r>
              <a:rPr lang="en" dirty="0"/>
              <a:t>a profound impact on the way business is being </a:t>
            </a:r>
            <a:r>
              <a:rPr lang="en" dirty="0" smtClean="0"/>
              <a:t>conducted.</a:t>
            </a:r>
            <a:endParaRPr lang="en" dirty="0"/>
          </a:p>
          <a:p>
            <a:pPr marL="508000" lvl="0" indent="-334963" algn="l">
              <a:spcBef>
                <a:spcPts val="0"/>
              </a:spcBef>
              <a:spcAft>
                <a:spcPts val="1600"/>
              </a:spcAft>
              <a:buChar char="★"/>
              <a:tabLst>
                <a:tab pos="0" algn="l"/>
              </a:tabLst>
            </a:pPr>
            <a:r>
              <a:rPr lang="en-US" dirty="0" smtClean="0"/>
              <a:t>Larger </a:t>
            </a:r>
            <a:r>
              <a:rPr lang="en" dirty="0" smtClean="0"/>
              <a:t>social </a:t>
            </a:r>
            <a:r>
              <a:rPr lang="en" dirty="0"/>
              <a:t>change </a:t>
            </a:r>
            <a:r>
              <a:rPr lang="en" dirty="0" smtClean="0"/>
              <a:t>may </a:t>
            </a:r>
            <a:r>
              <a:rPr lang="en" dirty="0"/>
              <a:t>be found less in </a:t>
            </a:r>
            <a:r>
              <a:rPr lang="en-US" dirty="0" smtClean="0"/>
              <a:t>new </a:t>
            </a:r>
            <a:r>
              <a:rPr lang="en" dirty="0" smtClean="0"/>
              <a:t>social </a:t>
            </a:r>
            <a:r>
              <a:rPr lang="en" dirty="0"/>
              <a:t>enterprises, </a:t>
            </a:r>
            <a:r>
              <a:rPr lang="en-US" dirty="0" smtClean="0"/>
              <a:t>than </a:t>
            </a:r>
            <a:r>
              <a:rPr lang="en" dirty="0" smtClean="0"/>
              <a:t>in </a:t>
            </a:r>
            <a:r>
              <a:rPr lang="en" dirty="0"/>
              <a:t>getting </a:t>
            </a:r>
            <a:r>
              <a:rPr lang="en" dirty="0" smtClean="0"/>
              <a:t>private </a:t>
            </a:r>
            <a:r>
              <a:rPr lang="en" dirty="0"/>
              <a:t>companies to adopt social </a:t>
            </a:r>
            <a:r>
              <a:rPr lang="en" dirty="0" smtClean="0"/>
              <a:t>goals</a:t>
            </a:r>
            <a:r>
              <a:rPr lang="en" dirty="0"/>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400250" y="476294"/>
            <a:ext cx="6321599" cy="735056"/>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US" dirty="0" smtClean="0">
                <a:solidFill>
                  <a:schemeClr val="dk1"/>
                </a:solidFill>
              </a:rPr>
              <a:t>My Background</a:t>
            </a:r>
            <a:endParaRPr lang="en" dirty="0">
              <a:solidFill>
                <a:schemeClr val="dk1"/>
              </a:solidFill>
            </a:endParaRPr>
          </a:p>
        </p:txBody>
      </p:sp>
      <p:sp>
        <p:nvSpPr>
          <p:cNvPr id="85" name="Shape 85"/>
          <p:cNvSpPr txBox="1">
            <a:spLocks noGrp="1"/>
          </p:cNvSpPr>
          <p:nvPr>
            <p:ph type="body" idx="1"/>
          </p:nvPr>
        </p:nvSpPr>
        <p:spPr>
          <a:xfrm>
            <a:off x="2400299" y="1111351"/>
            <a:ext cx="6576527" cy="3493724"/>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US" sz="1600" dirty="0" smtClean="0">
                <a:solidFill>
                  <a:srgbClr val="404040"/>
                </a:solidFill>
              </a:rPr>
              <a:t>Twenty consecutive years as an NGO Chief Executive Officer, now working for Dream Corps (Oakland, California).</a:t>
            </a:r>
            <a:endParaRPr lang="en-US" sz="1600" dirty="0">
              <a:solidFill>
                <a:srgbClr val="404040"/>
              </a:solidFill>
            </a:endParaRP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Founded or acquired five social enterprises.</a:t>
            </a:r>
            <a:endParaRPr lang="en-US" sz="1600" dirty="0" smtClean="0">
              <a:solidFill>
                <a:srgbClr val="404040"/>
              </a:solidFill>
            </a:endParaRP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Extensive experience in Asia, India, West Africa and Central America.</a:t>
            </a: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Research </a:t>
            </a:r>
            <a:r>
              <a:rPr lang="en-US" sz="1600" smtClean="0">
                <a:solidFill>
                  <a:srgbClr val="404040"/>
                </a:solidFill>
              </a:rPr>
              <a:t>interests include </a:t>
            </a:r>
            <a:r>
              <a:rPr lang="en-US" sz="1600" dirty="0" smtClean="0">
                <a:solidFill>
                  <a:srgbClr val="404040"/>
                </a:solidFill>
              </a:rPr>
              <a:t>social enterprise, exponential organizations, impact measurement, hybrid finance.</a:t>
            </a:r>
          </a:p>
        </p:txBody>
      </p:sp>
    </p:spTree>
    <p:extLst>
      <p:ext uri="{BB962C8B-B14F-4D97-AF65-F5344CB8AC3E}">
        <p14:creationId xmlns:p14="http://schemas.microsoft.com/office/powerpoint/2010/main" val="53268739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400250" y="476294"/>
            <a:ext cx="6321599" cy="735056"/>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US" dirty="0" smtClean="0">
                <a:solidFill>
                  <a:schemeClr val="dk1"/>
                </a:solidFill>
              </a:rPr>
              <a:t>In Search of Blended Value</a:t>
            </a:r>
            <a:endParaRPr lang="en" dirty="0">
              <a:solidFill>
                <a:schemeClr val="dk1"/>
              </a:solidFill>
            </a:endParaRPr>
          </a:p>
        </p:txBody>
      </p:sp>
      <p:sp>
        <p:nvSpPr>
          <p:cNvPr id="85" name="Shape 85"/>
          <p:cNvSpPr txBox="1">
            <a:spLocks noGrp="1"/>
          </p:cNvSpPr>
          <p:nvPr>
            <p:ph type="body" idx="1"/>
          </p:nvPr>
        </p:nvSpPr>
        <p:spPr>
          <a:xfrm>
            <a:off x="2400300" y="1111351"/>
            <a:ext cx="6414544" cy="3493724"/>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US" sz="1600" dirty="0" smtClean="0">
                <a:solidFill>
                  <a:srgbClr val="404040"/>
                </a:solidFill>
              </a:rPr>
              <a:t>Blended Value refers to the dual nature of a social enterprise.</a:t>
            </a:r>
            <a:endParaRPr lang="en-US" sz="1600" dirty="0">
              <a:solidFill>
                <a:srgbClr val="404040"/>
              </a:solidFill>
            </a:endParaRP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 sz="1600" dirty="0" smtClean="0">
                <a:solidFill>
                  <a:srgbClr val="404040"/>
                </a:solidFill>
              </a:rPr>
              <a:t>A </a:t>
            </a:r>
            <a:r>
              <a:rPr lang="en" sz="1600" dirty="0">
                <a:solidFill>
                  <a:srgbClr val="404040"/>
                </a:solidFill>
              </a:rPr>
              <a:t>social enterprise is a private business founded and managed in order to deliver positive social </a:t>
            </a:r>
            <a:r>
              <a:rPr lang="en" sz="1600" dirty="0" smtClean="0">
                <a:solidFill>
                  <a:srgbClr val="404040"/>
                </a:solidFill>
              </a:rPr>
              <a:t>change</a:t>
            </a:r>
            <a:r>
              <a:rPr lang="en-US" sz="1600" dirty="0" smtClean="0">
                <a:solidFill>
                  <a:srgbClr val="404040"/>
                </a:solidFill>
              </a:rPr>
              <a:t>.</a:t>
            </a: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 sz="1600" dirty="0" smtClean="0">
                <a:solidFill>
                  <a:srgbClr val="404040"/>
                </a:solidFill>
              </a:rPr>
              <a:t>Blended </a:t>
            </a:r>
            <a:r>
              <a:rPr lang="en" sz="1600" dirty="0">
                <a:solidFill>
                  <a:srgbClr val="404040"/>
                </a:solidFill>
              </a:rPr>
              <a:t>value accounting </a:t>
            </a:r>
            <a:r>
              <a:rPr lang="en-US" sz="1600" dirty="0" smtClean="0">
                <a:solidFill>
                  <a:srgbClr val="404040"/>
                </a:solidFill>
              </a:rPr>
              <a:t>(BVA) </a:t>
            </a:r>
            <a:r>
              <a:rPr lang="en" sz="1600" dirty="0" smtClean="0">
                <a:solidFill>
                  <a:srgbClr val="404040"/>
                </a:solidFill>
              </a:rPr>
              <a:t>is </a:t>
            </a:r>
            <a:r>
              <a:rPr lang="en" sz="1600" dirty="0">
                <a:solidFill>
                  <a:srgbClr val="404040"/>
                </a:solidFill>
              </a:rPr>
              <a:t>a method of calculating both the financial and social returns delivered by social enterprises</a:t>
            </a:r>
            <a:r>
              <a:rPr lang="en" sz="1600" dirty="0" smtClean="0">
                <a:solidFill>
                  <a:srgbClr val="404040"/>
                </a:solidFill>
              </a:rPr>
              <a:t>.</a:t>
            </a:r>
            <a:endParaRPr lang="en-US" sz="1600" dirty="0" smtClean="0">
              <a:solidFill>
                <a:srgbClr val="404040"/>
              </a:solidFill>
            </a:endParaRP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There are dozens of BVA methods. </a:t>
            </a:r>
            <a:r>
              <a:rPr lang="en-US" sz="1600" dirty="0">
                <a:solidFill>
                  <a:srgbClr val="404040"/>
                </a:solidFill>
              </a:rPr>
              <a:t>T</a:t>
            </a:r>
            <a:r>
              <a:rPr lang="en-US" sz="1600" dirty="0" smtClean="0">
                <a:solidFill>
                  <a:srgbClr val="404040"/>
                </a:solidFill>
              </a:rPr>
              <a:t>he challenges are on the social accounting side (also called impact measurement), not the financial.</a:t>
            </a: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Unlike for financial accounting, there is no universal, standardized method of calculating social impact.</a:t>
            </a:r>
            <a:endParaRPr lang="en" sz="1600" dirty="0">
              <a:solidFill>
                <a:srgbClr val="404040"/>
              </a:solidFill>
            </a:endParaRPr>
          </a:p>
        </p:txBody>
      </p:sp>
    </p:spTree>
    <p:extLst>
      <p:ext uri="{BB962C8B-B14F-4D97-AF65-F5344CB8AC3E}">
        <p14:creationId xmlns:p14="http://schemas.microsoft.com/office/powerpoint/2010/main" val="46204106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a:solidFill>
                  <a:schemeClr val="dk1"/>
                </a:solidFill>
              </a:rPr>
              <a:t>Research Purpose</a:t>
            </a:r>
          </a:p>
        </p:txBody>
      </p:sp>
      <p:sp>
        <p:nvSpPr>
          <p:cNvPr id="85" name="Shape 85"/>
          <p:cNvSpPr txBox="1">
            <a:spLocks noGrp="1"/>
          </p:cNvSpPr>
          <p:nvPr>
            <p:ph type="body" idx="1"/>
          </p:nvPr>
        </p:nvSpPr>
        <p:spPr>
          <a:xfrm>
            <a:off x="2400300" y="1261575"/>
            <a:ext cx="6321599" cy="33435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600" dirty="0">
                <a:solidFill>
                  <a:srgbClr val="404040"/>
                </a:solidFill>
              </a:rPr>
              <a:t>The purpose of this quantitative research study was to ascertain if social </a:t>
            </a:r>
            <a:r>
              <a:rPr lang="en" sz="1600" dirty="0" smtClean="0">
                <a:solidFill>
                  <a:srgbClr val="404040"/>
                </a:solidFill>
              </a:rPr>
              <a:t>enterprises </a:t>
            </a:r>
            <a:r>
              <a:rPr lang="en" sz="1600" dirty="0">
                <a:solidFill>
                  <a:srgbClr val="404040"/>
                </a:solidFill>
              </a:rPr>
              <a:t>are using blended value accounting </a:t>
            </a:r>
            <a:r>
              <a:rPr lang="en" sz="1600" dirty="0" smtClean="0">
                <a:solidFill>
                  <a:srgbClr val="404040"/>
                </a:solidFill>
              </a:rPr>
              <a:t>methods</a:t>
            </a:r>
            <a:r>
              <a:rPr lang="en" sz="1600" dirty="0">
                <a:solidFill>
                  <a:srgbClr val="404040"/>
                </a:solidFill>
              </a:rPr>
              <a:t>, and if so whether the use of </a:t>
            </a:r>
            <a:r>
              <a:rPr lang="en-US" sz="1600" dirty="0" smtClean="0">
                <a:solidFill>
                  <a:srgbClr val="404040"/>
                </a:solidFill>
              </a:rPr>
              <a:t>these methods </a:t>
            </a:r>
            <a:r>
              <a:rPr lang="en" sz="1600" dirty="0" smtClean="0">
                <a:solidFill>
                  <a:srgbClr val="404040"/>
                </a:solidFill>
              </a:rPr>
              <a:t>is </a:t>
            </a:r>
            <a:r>
              <a:rPr lang="en" sz="1600" dirty="0">
                <a:solidFill>
                  <a:srgbClr val="404040"/>
                </a:solidFill>
              </a:rPr>
              <a:t>correlated with the success of the firm</a:t>
            </a:r>
            <a:r>
              <a:rPr lang="en" sz="1600" dirty="0" smtClean="0">
                <a:solidFill>
                  <a:srgbClr val="404040"/>
                </a:solidFill>
              </a:rPr>
              <a:t>.</a:t>
            </a:r>
            <a:endParaRPr lang="en-US" sz="1600" dirty="0" smtClean="0">
              <a:solidFill>
                <a:srgbClr val="404040"/>
              </a:solidFill>
            </a:endParaRP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I wanted to see if the use of BVA methods was a “critical success factor” for social enterprises (following research on SMEs).</a:t>
            </a: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endParaRPr lang="en" sz="1600" dirty="0">
              <a:solidFill>
                <a:srgbClr val="40404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 dirty="0">
                <a:solidFill>
                  <a:schemeClr val="dk1"/>
                </a:solidFill>
              </a:rPr>
              <a:t>Research </a:t>
            </a:r>
            <a:r>
              <a:rPr lang="en-US" dirty="0" smtClean="0">
                <a:solidFill>
                  <a:schemeClr val="dk1"/>
                </a:solidFill>
              </a:rPr>
              <a:t>Method</a:t>
            </a:r>
            <a:endParaRPr lang="en" dirty="0">
              <a:solidFill>
                <a:schemeClr val="dk1"/>
              </a:solidFill>
            </a:endParaRPr>
          </a:p>
        </p:txBody>
      </p:sp>
      <p:sp>
        <p:nvSpPr>
          <p:cNvPr id="85" name="Shape 85"/>
          <p:cNvSpPr txBox="1">
            <a:spLocks noGrp="1"/>
          </p:cNvSpPr>
          <p:nvPr>
            <p:ph type="body" idx="1"/>
          </p:nvPr>
        </p:nvSpPr>
        <p:spPr>
          <a:xfrm>
            <a:off x="2400300" y="1261575"/>
            <a:ext cx="6321599" cy="33435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US" sz="1600" dirty="0" smtClean="0">
                <a:solidFill>
                  <a:srgbClr val="404040"/>
                </a:solidFill>
              </a:rPr>
              <a:t>Data were collected via online surveys. Data on the dependent variable (firm success) was obtained from </a:t>
            </a:r>
            <a:r>
              <a:rPr lang="en-US" sz="1600" dirty="0" err="1" smtClean="0">
                <a:solidFill>
                  <a:srgbClr val="404040"/>
                </a:solidFill>
              </a:rPr>
              <a:t>Likert</a:t>
            </a:r>
            <a:r>
              <a:rPr lang="en-US" sz="1600" dirty="0" smtClean="0">
                <a:solidFill>
                  <a:srgbClr val="404040"/>
                </a:solidFill>
              </a:rPr>
              <a:t> scales with five or more questions.</a:t>
            </a: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Independent variables included country of legal registration, years in business, number of employees and sector of work.</a:t>
            </a: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Multiple and logistic regression were used to analyze whether there was a positive correlation between the use of BVA methods and firm success.</a:t>
            </a:r>
            <a:endParaRPr lang="en-US" sz="1600" dirty="0">
              <a:solidFill>
                <a:srgbClr val="404040"/>
              </a:solidFill>
            </a:endParaRPr>
          </a:p>
          <a:p>
            <a:pPr lvl="0" rtl="0">
              <a:lnSpc>
                <a:spcPct val="100000"/>
              </a:lnSpc>
              <a:spcBef>
                <a:spcPts val="0"/>
              </a:spcBef>
              <a:spcAft>
                <a:spcPts val="0"/>
              </a:spcAft>
              <a:buNone/>
            </a:pPr>
            <a:endParaRPr lang="en" sz="1600" dirty="0">
              <a:solidFill>
                <a:srgbClr val="404040"/>
              </a:solidFill>
            </a:endParaRPr>
          </a:p>
        </p:txBody>
      </p:sp>
    </p:spTree>
    <p:extLst>
      <p:ext uri="{BB962C8B-B14F-4D97-AF65-F5344CB8AC3E}">
        <p14:creationId xmlns:p14="http://schemas.microsoft.com/office/powerpoint/2010/main" val="175983570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US" dirty="0" smtClean="0">
                <a:solidFill>
                  <a:schemeClr val="dk1"/>
                </a:solidFill>
              </a:rPr>
              <a:t>Theory and Definitions (1)</a:t>
            </a:r>
            <a:endParaRPr lang="en" dirty="0">
              <a:solidFill>
                <a:schemeClr val="dk1"/>
              </a:solidFill>
            </a:endParaRPr>
          </a:p>
        </p:txBody>
      </p:sp>
      <p:sp>
        <p:nvSpPr>
          <p:cNvPr id="85" name="Shape 85"/>
          <p:cNvSpPr txBox="1">
            <a:spLocks noGrp="1"/>
          </p:cNvSpPr>
          <p:nvPr>
            <p:ph type="body" idx="1"/>
          </p:nvPr>
        </p:nvSpPr>
        <p:spPr>
          <a:xfrm>
            <a:off x="2400300" y="1261575"/>
            <a:ext cx="6321599" cy="33435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US" sz="1600" dirty="0" smtClean="0">
                <a:solidFill>
                  <a:srgbClr val="404040"/>
                </a:solidFill>
              </a:rPr>
              <a:t>The definition of a social enterprise is contested.</a:t>
            </a:r>
          </a:p>
          <a:p>
            <a:pPr lvl="0" rtl="0">
              <a:lnSpc>
                <a:spcPct val="100000"/>
              </a:lnSpc>
              <a:spcBef>
                <a:spcPts val="0"/>
              </a:spcBef>
              <a:spcAft>
                <a:spcPts val="0"/>
              </a:spcAft>
              <a:buNone/>
            </a:pPr>
            <a:endParaRPr lang="en-US" sz="1600" dirty="0">
              <a:solidFill>
                <a:srgbClr val="404040"/>
              </a:solidFill>
            </a:endParaRPr>
          </a:p>
          <a:p>
            <a:pPr lvl="0" rtl="0">
              <a:lnSpc>
                <a:spcPct val="100000"/>
              </a:lnSpc>
              <a:spcBef>
                <a:spcPts val="0"/>
              </a:spcBef>
              <a:spcAft>
                <a:spcPts val="0"/>
              </a:spcAft>
              <a:buNone/>
            </a:pPr>
            <a:r>
              <a:rPr lang="en-US" sz="1600" dirty="0" smtClean="0">
                <a:solidFill>
                  <a:srgbClr val="404040"/>
                </a:solidFill>
              </a:rPr>
              <a:t>My definition is that a social enterprise is a for-profit company with fewer than 250 employees – it is a subset of the business category small and medium enterprise (SME).</a:t>
            </a:r>
          </a:p>
          <a:p>
            <a:pPr lvl="0" rtl="0">
              <a:lnSpc>
                <a:spcPct val="100000"/>
              </a:lnSpc>
              <a:spcBef>
                <a:spcPts val="0"/>
              </a:spcBef>
              <a:spcAft>
                <a:spcPts val="0"/>
              </a:spcAft>
              <a:buNone/>
            </a:pPr>
            <a:endParaRPr lang="en-US" sz="1600" dirty="0">
              <a:solidFill>
                <a:srgbClr val="404040"/>
              </a:solidFill>
            </a:endParaRPr>
          </a:p>
          <a:p>
            <a:pPr lvl="0">
              <a:lnSpc>
                <a:spcPct val="100000"/>
              </a:lnSpc>
              <a:spcAft>
                <a:spcPts val="0"/>
              </a:spcAft>
            </a:pPr>
            <a:r>
              <a:rPr lang="en-US" sz="1600" dirty="0" smtClean="0">
                <a:solidFill>
                  <a:srgbClr val="404040"/>
                </a:solidFill>
              </a:rPr>
              <a:t>SMEs are often analyzed for critical success factors, particularly entrepreneurial orientation. A high </a:t>
            </a:r>
            <a:r>
              <a:rPr lang="en-US" sz="1600" dirty="0">
                <a:solidFill>
                  <a:srgbClr val="404040"/>
                </a:solidFill>
              </a:rPr>
              <a:t>entrepreneurial </a:t>
            </a:r>
            <a:r>
              <a:rPr lang="en-US" sz="1600" dirty="0" smtClean="0">
                <a:solidFill>
                  <a:srgbClr val="404040"/>
                </a:solidFill>
              </a:rPr>
              <a:t>orientation is positively correlated with firm success.</a:t>
            </a:r>
          </a:p>
          <a:p>
            <a:pPr lvl="0">
              <a:lnSpc>
                <a:spcPct val="100000"/>
              </a:lnSpc>
              <a:spcAft>
                <a:spcPts val="0"/>
              </a:spcAft>
            </a:pPr>
            <a:endParaRPr lang="en-US" sz="1600" dirty="0">
              <a:solidFill>
                <a:srgbClr val="404040"/>
              </a:solidFill>
            </a:endParaRPr>
          </a:p>
          <a:p>
            <a:pPr lvl="0" rtl="0">
              <a:lnSpc>
                <a:spcPct val="100000"/>
              </a:lnSpc>
              <a:spcBef>
                <a:spcPts val="0"/>
              </a:spcBef>
              <a:spcAft>
                <a:spcPts val="0"/>
              </a:spcAft>
              <a:buNone/>
            </a:pPr>
            <a:endParaRPr lang="en" sz="1600" dirty="0">
              <a:solidFill>
                <a:srgbClr val="404040"/>
              </a:solidFill>
            </a:endParaRPr>
          </a:p>
        </p:txBody>
      </p:sp>
    </p:spTree>
    <p:extLst>
      <p:ext uri="{BB962C8B-B14F-4D97-AF65-F5344CB8AC3E}">
        <p14:creationId xmlns:p14="http://schemas.microsoft.com/office/powerpoint/2010/main" val="105233573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rtl="0">
              <a:spcBef>
                <a:spcPts val="0"/>
              </a:spcBef>
              <a:buClr>
                <a:schemeClr val="dk2"/>
              </a:buClr>
              <a:buSzPct val="36666"/>
              <a:buFont typeface="Arial"/>
              <a:buNone/>
            </a:pPr>
            <a:r>
              <a:rPr lang="en-US" dirty="0" smtClean="0">
                <a:solidFill>
                  <a:schemeClr val="dk1"/>
                </a:solidFill>
              </a:rPr>
              <a:t>Theory and Definitions (2)</a:t>
            </a:r>
            <a:endParaRPr lang="en" dirty="0">
              <a:solidFill>
                <a:schemeClr val="dk1"/>
              </a:solidFill>
            </a:endParaRPr>
          </a:p>
        </p:txBody>
      </p:sp>
      <p:sp>
        <p:nvSpPr>
          <p:cNvPr id="85" name="Shape 85"/>
          <p:cNvSpPr txBox="1">
            <a:spLocks noGrp="1"/>
          </p:cNvSpPr>
          <p:nvPr>
            <p:ph type="body" idx="1"/>
          </p:nvPr>
        </p:nvSpPr>
        <p:spPr>
          <a:xfrm>
            <a:off x="2400300" y="1261575"/>
            <a:ext cx="6321599" cy="3343500"/>
          </a:xfrm>
          <a:prstGeom prst="rect">
            <a:avLst/>
          </a:prstGeom>
        </p:spPr>
        <p:txBody>
          <a:bodyPr lIns="91425" tIns="91425" rIns="91425" bIns="91425" anchor="t" anchorCtr="0">
            <a:noAutofit/>
          </a:bodyPr>
          <a:lstStyle/>
          <a:p>
            <a:pPr lvl="0">
              <a:lnSpc>
                <a:spcPct val="100000"/>
              </a:lnSpc>
              <a:spcAft>
                <a:spcPts val="0"/>
              </a:spcAft>
            </a:pPr>
            <a:r>
              <a:rPr lang="en-US" sz="1600" dirty="0">
                <a:solidFill>
                  <a:srgbClr val="404040"/>
                </a:solidFill>
              </a:rPr>
              <a:t>Entrepreneurial orientation is one dimension of a social enterprise. Another is the degree to which the managers are pro-social, or have a social orientation</a:t>
            </a:r>
            <a:r>
              <a:rPr lang="en-US" sz="1600" dirty="0" smtClean="0">
                <a:solidFill>
                  <a:srgbClr val="404040"/>
                </a:solidFill>
              </a:rPr>
              <a:t>.</a:t>
            </a:r>
          </a:p>
          <a:p>
            <a:pPr lvl="0">
              <a:lnSpc>
                <a:spcPct val="100000"/>
              </a:lnSpc>
              <a:spcAft>
                <a:spcPts val="0"/>
              </a:spcAft>
            </a:pPr>
            <a:endParaRPr lang="en-US" sz="1600" dirty="0">
              <a:solidFill>
                <a:srgbClr val="404040"/>
              </a:solidFill>
            </a:endParaRPr>
          </a:p>
          <a:p>
            <a:pPr lvl="0">
              <a:lnSpc>
                <a:spcPct val="100000"/>
              </a:lnSpc>
              <a:spcAft>
                <a:spcPts val="0"/>
              </a:spcAft>
            </a:pPr>
            <a:r>
              <a:rPr lang="en-US" sz="1600" dirty="0" smtClean="0">
                <a:solidFill>
                  <a:srgbClr val="404040"/>
                </a:solidFill>
              </a:rPr>
              <a:t>A pro-social orientation </a:t>
            </a:r>
            <a:r>
              <a:rPr lang="en-US" sz="1600" b="1" i="1" dirty="0" smtClean="0">
                <a:solidFill>
                  <a:srgbClr val="404040"/>
                </a:solidFill>
              </a:rPr>
              <a:t>may</a:t>
            </a:r>
            <a:r>
              <a:rPr lang="en-US" sz="1600" dirty="0" smtClean="0">
                <a:solidFill>
                  <a:srgbClr val="404040"/>
                </a:solidFill>
              </a:rPr>
              <a:t> be positively correlated with social enterprise success (research is scant). But a social enterprise by definition is pro-social. Once a company stops being pro-social, it should no longer be considered a social enterprise.</a:t>
            </a:r>
          </a:p>
          <a:p>
            <a:pPr lvl="0">
              <a:lnSpc>
                <a:spcPct val="100000"/>
              </a:lnSpc>
              <a:spcAft>
                <a:spcPts val="0"/>
              </a:spcAft>
            </a:pPr>
            <a:endParaRPr lang="en-US" sz="1600" dirty="0">
              <a:solidFill>
                <a:srgbClr val="404040"/>
              </a:solidFill>
            </a:endParaRPr>
          </a:p>
          <a:p>
            <a:pPr>
              <a:lnSpc>
                <a:spcPct val="100000"/>
              </a:lnSpc>
              <a:spcAft>
                <a:spcPts val="0"/>
              </a:spcAft>
            </a:pPr>
            <a:r>
              <a:rPr lang="en-US" sz="1600" dirty="0" smtClean="0">
                <a:solidFill>
                  <a:srgbClr val="404040"/>
                </a:solidFill>
              </a:rPr>
              <a:t>I define a social enterprise as </a:t>
            </a:r>
            <a:r>
              <a:rPr lang="en-US" sz="1600" b="1" dirty="0" smtClean="0">
                <a:solidFill>
                  <a:srgbClr val="404040"/>
                </a:solidFill>
              </a:rPr>
              <a:t>an SME with high entrepreneurial </a:t>
            </a:r>
            <a:r>
              <a:rPr lang="en-US" sz="1600" b="1" dirty="0">
                <a:solidFill>
                  <a:srgbClr val="404040"/>
                </a:solidFill>
              </a:rPr>
              <a:t>orientation </a:t>
            </a:r>
            <a:r>
              <a:rPr lang="en-US" sz="1600" b="1" dirty="0" smtClean="0">
                <a:solidFill>
                  <a:srgbClr val="404040"/>
                </a:solidFill>
              </a:rPr>
              <a:t>and social orientation</a:t>
            </a:r>
            <a:r>
              <a:rPr lang="en-US" sz="1600" dirty="0" smtClean="0">
                <a:solidFill>
                  <a:srgbClr val="404040"/>
                </a:solidFill>
              </a:rPr>
              <a:t>. These can be measured.</a:t>
            </a:r>
            <a:endParaRPr lang="en-US" sz="1600" dirty="0">
              <a:solidFill>
                <a:srgbClr val="404040"/>
              </a:solidFill>
            </a:endParaRPr>
          </a:p>
          <a:p>
            <a:pPr lvl="0">
              <a:lnSpc>
                <a:spcPct val="100000"/>
              </a:lnSpc>
              <a:spcAft>
                <a:spcPts val="0"/>
              </a:spcAft>
            </a:pPr>
            <a:endParaRPr lang="en-US" sz="1600" dirty="0">
              <a:solidFill>
                <a:srgbClr val="404040"/>
              </a:solidFill>
            </a:endParaRPr>
          </a:p>
          <a:p>
            <a:pPr lvl="0">
              <a:lnSpc>
                <a:spcPct val="100000"/>
              </a:lnSpc>
              <a:spcAft>
                <a:spcPts val="0"/>
              </a:spcAft>
            </a:pPr>
            <a:endParaRPr lang="en-US" sz="1600" dirty="0">
              <a:solidFill>
                <a:srgbClr val="404040"/>
              </a:solidFill>
            </a:endParaRPr>
          </a:p>
          <a:p>
            <a:pPr lvl="0" rtl="0">
              <a:lnSpc>
                <a:spcPct val="100000"/>
              </a:lnSpc>
              <a:spcBef>
                <a:spcPts val="0"/>
              </a:spcBef>
              <a:spcAft>
                <a:spcPts val="0"/>
              </a:spcAft>
              <a:buNone/>
            </a:pPr>
            <a:endParaRPr lang="en" sz="1600" dirty="0">
              <a:solidFill>
                <a:srgbClr val="404040"/>
              </a:solidFill>
            </a:endParaRPr>
          </a:p>
        </p:txBody>
      </p:sp>
    </p:spTree>
    <p:extLst>
      <p:ext uri="{BB962C8B-B14F-4D97-AF65-F5344CB8AC3E}">
        <p14:creationId xmlns:p14="http://schemas.microsoft.com/office/powerpoint/2010/main" val="255849744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265500" y="1912650"/>
            <a:ext cx="4045199" cy="1318199"/>
          </a:xfrm>
          <a:prstGeom prst="rect">
            <a:avLst/>
          </a:prstGeom>
        </p:spPr>
        <p:txBody>
          <a:bodyPr lIns="91425" tIns="91425" rIns="91425" bIns="91425" anchor="ctr" anchorCtr="0">
            <a:noAutofit/>
          </a:bodyPr>
          <a:lstStyle/>
          <a:p>
            <a:pPr lvl="0">
              <a:spcBef>
                <a:spcPts val="0"/>
              </a:spcBef>
              <a:buNone/>
            </a:pPr>
            <a:r>
              <a:rPr lang="en"/>
              <a:t>Key Results</a:t>
            </a:r>
          </a:p>
        </p:txBody>
      </p:sp>
      <p:sp>
        <p:nvSpPr>
          <p:cNvPr id="79" name="Shape 79"/>
          <p:cNvSpPr txBox="1">
            <a:spLocks noGrp="1"/>
          </p:cNvSpPr>
          <p:nvPr>
            <p:ph type="body" idx="1"/>
          </p:nvPr>
        </p:nvSpPr>
        <p:spPr>
          <a:xfrm>
            <a:off x="4687555" y="130747"/>
            <a:ext cx="4088945" cy="4585491"/>
          </a:xfrm>
          <a:prstGeom prst="rect">
            <a:avLst/>
          </a:prstGeom>
        </p:spPr>
        <p:txBody>
          <a:bodyPr lIns="91425" tIns="91425" rIns="91425" bIns="91425" anchor="ctr" anchorCtr="0">
            <a:noAutofit/>
          </a:bodyPr>
          <a:lstStyle/>
          <a:p>
            <a:pPr lvl="0" algn="l" rtl="0">
              <a:spcBef>
                <a:spcPts val="0"/>
              </a:spcBef>
              <a:spcAft>
                <a:spcPts val="0"/>
              </a:spcAft>
              <a:buNone/>
            </a:pPr>
            <a:r>
              <a:rPr lang="en" b="1" dirty="0"/>
              <a:t>Research </a:t>
            </a:r>
            <a:r>
              <a:rPr lang="en" b="1" dirty="0" smtClean="0"/>
              <a:t>Question</a:t>
            </a:r>
            <a:endParaRPr lang="en" b="1" dirty="0"/>
          </a:p>
          <a:p>
            <a:pPr lvl="0" algn="l" rtl="0">
              <a:spcBef>
                <a:spcPts val="0"/>
              </a:spcBef>
              <a:spcAft>
                <a:spcPts val="1600"/>
              </a:spcAft>
              <a:buNone/>
            </a:pPr>
            <a:r>
              <a:rPr lang="en" sz="1500" dirty="0" smtClean="0"/>
              <a:t>There </a:t>
            </a:r>
            <a:r>
              <a:rPr lang="en" sz="1500" dirty="0"/>
              <a:t>is no positive </a:t>
            </a:r>
            <a:r>
              <a:rPr lang="en-US" sz="1500" dirty="0" smtClean="0"/>
              <a:t>statistical </a:t>
            </a:r>
            <a:r>
              <a:rPr lang="en" sz="1500" dirty="0" smtClean="0"/>
              <a:t>correlation </a:t>
            </a:r>
            <a:r>
              <a:rPr lang="en" sz="1500" dirty="0"/>
              <a:t>between the use of BVA methods and firm </a:t>
            </a:r>
            <a:r>
              <a:rPr lang="en" sz="1500" dirty="0" smtClean="0"/>
              <a:t>success</a:t>
            </a:r>
            <a:r>
              <a:rPr lang="en-US" sz="1500" dirty="0" smtClean="0"/>
              <a:t>, either social or financial.</a:t>
            </a:r>
            <a:endParaRPr lang="en" sz="1500" dirty="0"/>
          </a:p>
          <a:p>
            <a:pPr lvl="0" algn="l" rtl="0">
              <a:spcBef>
                <a:spcPts val="0"/>
              </a:spcBef>
              <a:spcAft>
                <a:spcPts val="0"/>
              </a:spcAft>
              <a:buNone/>
            </a:pPr>
            <a:r>
              <a:rPr lang="en" b="1" dirty="0"/>
              <a:t>Biggest Insight</a:t>
            </a:r>
          </a:p>
          <a:p>
            <a:pPr lvl="0" algn="l" rtl="0">
              <a:spcBef>
                <a:spcPts val="0"/>
              </a:spcBef>
              <a:buNone/>
            </a:pPr>
            <a:r>
              <a:rPr lang="en" sz="1500" dirty="0"/>
              <a:t>SEs that use BVA methods are the ones that are already more successful</a:t>
            </a:r>
            <a:r>
              <a:rPr lang="en" sz="1500" dirty="0" smtClean="0"/>
              <a:t>.</a:t>
            </a:r>
            <a:endParaRPr lang="en-US" sz="1500" dirty="0" smtClean="0"/>
          </a:p>
          <a:p>
            <a:pPr lvl="0" algn="l" rtl="0">
              <a:spcBef>
                <a:spcPts val="0"/>
              </a:spcBef>
              <a:buNone/>
            </a:pPr>
            <a:endParaRPr lang="en" sz="1500" dirty="0"/>
          </a:p>
          <a:p>
            <a:pPr lvl="0" algn="l" rtl="0">
              <a:spcBef>
                <a:spcPts val="0"/>
              </a:spcBef>
              <a:spcAft>
                <a:spcPts val="0"/>
              </a:spcAft>
              <a:buNone/>
            </a:pPr>
            <a:r>
              <a:rPr lang="en" b="1" dirty="0"/>
              <a:t>For Social Enterprise Managers</a:t>
            </a:r>
          </a:p>
          <a:p>
            <a:pPr lvl="0" algn="l">
              <a:spcBef>
                <a:spcPts val="0"/>
              </a:spcBef>
              <a:buNone/>
            </a:pPr>
            <a:r>
              <a:rPr lang="en" sz="1500" dirty="0"/>
              <a:t>Use BVA, but select a method that is inexpensive to implement, aligns with industry standards, and gives you management information.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400250" y="575950"/>
            <a:ext cx="6321599" cy="635399"/>
          </a:xfrm>
          <a:prstGeom prst="rect">
            <a:avLst/>
          </a:prstGeom>
        </p:spPr>
        <p:txBody>
          <a:bodyPr lIns="91425" tIns="91425" rIns="91425" bIns="91425" anchor="t" anchorCtr="0">
            <a:noAutofit/>
          </a:bodyPr>
          <a:lstStyle/>
          <a:p>
            <a:pPr lvl="0">
              <a:spcBef>
                <a:spcPts val="0"/>
              </a:spcBef>
              <a:buNone/>
            </a:pPr>
            <a:r>
              <a:rPr lang="en">
                <a:solidFill>
                  <a:schemeClr val="dk1"/>
                </a:solidFill>
              </a:rPr>
              <a:t>Problem Statement</a:t>
            </a:r>
          </a:p>
        </p:txBody>
      </p:sp>
      <p:sp>
        <p:nvSpPr>
          <p:cNvPr id="91" name="Shape 91"/>
          <p:cNvSpPr txBox="1">
            <a:spLocks noGrp="1"/>
          </p:cNvSpPr>
          <p:nvPr>
            <p:ph type="body" idx="1"/>
          </p:nvPr>
        </p:nvSpPr>
        <p:spPr>
          <a:xfrm>
            <a:off x="2400300" y="1185375"/>
            <a:ext cx="6321599" cy="3343500"/>
          </a:xfrm>
          <a:prstGeom prst="rect">
            <a:avLst/>
          </a:prstGeom>
        </p:spPr>
        <p:txBody>
          <a:bodyPr lIns="91425" tIns="91425" rIns="91425" bIns="91425" anchor="t" anchorCtr="0">
            <a:noAutofit/>
          </a:bodyPr>
          <a:lstStyle/>
          <a:p>
            <a:pPr lvl="0" rtl="0">
              <a:lnSpc>
                <a:spcPct val="100000"/>
              </a:lnSpc>
              <a:spcBef>
                <a:spcPts val="0"/>
              </a:spcBef>
              <a:spcAft>
                <a:spcPts val="1200"/>
              </a:spcAft>
              <a:buNone/>
            </a:pPr>
            <a:r>
              <a:rPr lang="en" sz="1600" b="1" dirty="0">
                <a:solidFill>
                  <a:srgbClr val="404040"/>
                </a:solidFill>
              </a:rPr>
              <a:t>Social enterprise is a major trend in </a:t>
            </a:r>
            <a:r>
              <a:rPr lang="en" sz="1600" b="1" dirty="0" smtClean="0">
                <a:solidFill>
                  <a:srgbClr val="404040"/>
                </a:solidFill>
              </a:rPr>
              <a:t>social </a:t>
            </a:r>
            <a:r>
              <a:rPr lang="en" sz="1600" b="1" dirty="0">
                <a:solidFill>
                  <a:srgbClr val="404040"/>
                </a:solidFill>
              </a:rPr>
              <a:t>change</a:t>
            </a:r>
            <a:r>
              <a:rPr lang="en" sz="1600" dirty="0">
                <a:solidFill>
                  <a:srgbClr val="404040"/>
                </a:solidFill>
              </a:rPr>
              <a:t>.</a:t>
            </a:r>
          </a:p>
          <a:p>
            <a:pPr marL="3175" lvl="0" indent="15875" rtl="0">
              <a:lnSpc>
                <a:spcPct val="100000"/>
              </a:lnSpc>
              <a:spcBef>
                <a:spcPts val="0"/>
              </a:spcBef>
              <a:spcAft>
                <a:spcPts val="600"/>
              </a:spcAft>
              <a:buClr>
                <a:srgbClr val="404040"/>
              </a:buClr>
              <a:buSzPct val="100000"/>
            </a:pPr>
            <a:r>
              <a:rPr lang="en-US" sz="1600" dirty="0" smtClean="0">
                <a:solidFill>
                  <a:srgbClr val="404040"/>
                </a:solidFill>
              </a:rPr>
              <a:t>Social enterprises </a:t>
            </a:r>
            <a:r>
              <a:rPr lang="en" sz="1600" dirty="0" smtClean="0">
                <a:solidFill>
                  <a:srgbClr val="404040"/>
                </a:solidFill>
              </a:rPr>
              <a:t>are </a:t>
            </a:r>
            <a:r>
              <a:rPr lang="en" sz="1600" dirty="0">
                <a:solidFill>
                  <a:srgbClr val="404040"/>
                </a:solidFill>
              </a:rPr>
              <a:t>often required to measure their social impact, either </a:t>
            </a:r>
            <a:r>
              <a:rPr lang="en" sz="1600" dirty="0" smtClean="0">
                <a:solidFill>
                  <a:srgbClr val="404040"/>
                </a:solidFill>
              </a:rPr>
              <a:t>by</a:t>
            </a:r>
            <a:r>
              <a:rPr lang="en-US" sz="1600" dirty="0">
                <a:solidFill>
                  <a:srgbClr val="404040"/>
                </a:solidFill>
              </a:rPr>
              <a:t> </a:t>
            </a:r>
            <a:r>
              <a:rPr lang="en" sz="1600" dirty="0" smtClean="0">
                <a:solidFill>
                  <a:srgbClr val="404040"/>
                </a:solidFill>
              </a:rPr>
              <a:t>impact </a:t>
            </a:r>
            <a:r>
              <a:rPr lang="en" sz="1600" dirty="0">
                <a:solidFill>
                  <a:srgbClr val="404040"/>
                </a:solidFill>
              </a:rPr>
              <a:t>investors or legal requirements.</a:t>
            </a:r>
          </a:p>
          <a:p>
            <a:pPr marL="3175" lvl="0" indent="15875">
              <a:lnSpc>
                <a:spcPct val="100000"/>
              </a:lnSpc>
              <a:spcAft>
                <a:spcPts val="600"/>
              </a:spcAft>
              <a:buClr>
                <a:srgbClr val="404040"/>
              </a:buClr>
            </a:pPr>
            <a:r>
              <a:rPr lang="en" sz="1600" dirty="0">
                <a:solidFill>
                  <a:srgbClr val="404040"/>
                </a:solidFill>
              </a:rPr>
              <a:t>The effective use of BVA has been thought to be a critical </a:t>
            </a:r>
            <a:r>
              <a:rPr lang="en" sz="1600" dirty="0" smtClean="0">
                <a:solidFill>
                  <a:srgbClr val="404040"/>
                </a:solidFill>
              </a:rPr>
              <a:t>success</a:t>
            </a:r>
            <a:r>
              <a:rPr lang="en-US" sz="1600" dirty="0">
                <a:solidFill>
                  <a:srgbClr val="404040"/>
                </a:solidFill>
              </a:rPr>
              <a:t> </a:t>
            </a:r>
            <a:r>
              <a:rPr lang="en" sz="1600" dirty="0" smtClean="0">
                <a:solidFill>
                  <a:srgbClr val="404040"/>
                </a:solidFill>
              </a:rPr>
              <a:t>factor </a:t>
            </a:r>
            <a:r>
              <a:rPr lang="en" sz="1600" dirty="0">
                <a:solidFill>
                  <a:srgbClr val="404040"/>
                </a:solidFill>
              </a:rPr>
              <a:t>that enables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to </a:t>
            </a:r>
            <a:r>
              <a:rPr lang="en" sz="1600" dirty="0">
                <a:solidFill>
                  <a:srgbClr val="404040"/>
                </a:solidFill>
              </a:rPr>
              <a:t>be successful.</a:t>
            </a:r>
          </a:p>
          <a:p>
            <a:pPr marL="3175" lvl="0" indent="15875">
              <a:lnSpc>
                <a:spcPct val="100000"/>
              </a:lnSpc>
              <a:spcAft>
                <a:spcPts val="600"/>
              </a:spcAft>
              <a:buClr>
                <a:srgbClr val="404040"/>
              </a:buClr>
            </a:pPr>
            <a:r>
              <a:rPr lang="en" sz="1600" dirty="0">
                <a:solidFill>
                  <a:srgbClr val="404040"/>
                </a:solidFill>
              </a:rPr>
              <a:t>As a field of study, </a:t>
            </a:r>
            <a:r>
              <a:rPr lang="en-US" sz="1600" dirty="0" smtClean="0">
                <a:solidFill>
                  <a:srgbClr val="404040"/>
                </a:solidFill>
              </a:rPr>
              <a:t>s</a:t>
            </a:r>
            <a:r>
              <a:rPr lang="en-US" sz="1600" dirty="0" smtClean="0">
                <a:solidFill>
                  <a:srgbClr val="404040"/>
                </a:solidFill>
              </a:rPr>
              <a:t>ocial enterprise </a:t>
            </a:r>
            <a:r>
              <a:rPr lang="en" sz="1600" dirty="0" smtClean="0">
                <a:solidFill>
                  <a:srgbClr val="404040"/>
                </a:solidFill>
              </a:rPr>
              <a:t>and </a:t>
            </a:r>
            <a:r>
              <a:rPr lang="en" sz="1600" dirty="0">
                <a:solidFill>
                  <a:srgbClr val="404040"/>
                </a:solidFill>
              </a:rPr>
              <a:t>especially the measurement of </a:t>
            </a:r>
            <a:r>
              <a:rPr lang="en" sz="1600" dirty="0" smtClean="0">
                <a:solidFill>
                  <a:srgbClr val="404040"/>
                </a:solidFill>
              </a:rPr>
              <a:t>social</a:t>
            </a:r>
            <a:r>
              <a:rPr lang="en-US" sz="1600" dirty="0">
                <a:solidFill>
                  <a:srgbClr val="404040"/>
                </a:solidFill>
              </a:rPr>
              <a:t> </a:t>
            </a:r>
            <a:r>
              <a:rPr lang="en" sz="1600" dirty="0" smtClean="0">
                <a:solidFill>
                  <a:srgbClr val="404040"/>
                </a:solidFill>
              </a:rPr>
              <a:t>impact </a:t>
            </a:r>
            <a:r>
              <a:rPr lang="en" sz="1600" dirty="0">
                <a:solidFill>
                  <a:srgbClr val="404040"/>
                </a:solidFill>
              </a:rPr>
              <a:t>in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lacks </a:t>
            </a:r>
            <a:r>
              <a:rPr lang="en" sz="1600" dirty="0">
                <a:solidFill>
                  <a:srgbClr val="404040"/>
                </a:solidFill>
              </a:rPr>
              <a:t>empirical and quantitative analysis. </a:t>
            </a:r>
          </a:p>
          <a:p>
            <a:pPr marL="3175" lvl="0" indent="15875">
              <a:lnSpc>
                <a:spcPct val="100000"/>
              </a:lnSpc>
              <a:spcAft>
                <a:spcPts val="600"/>
              </a:spcAft>
              <a:buClr>
                <a:srgbClr val="404040"/>
              </a:buClr>
            </a:pPr>
            <a:r>
              <a:rPr lang="en" sz="1600" dirty="0">
                <a:solidFill>
                  <a:srgbClr val="404040"/>
                </a:solidFill>
              </a:rPr>
              <a:t>There is a substantial gap in knowledge about whether </a:t>
            </a:r>
            <a:r>
              <a:rPr lang="en-US" sz="1600" dirty="0" smtClean="0">
                <a:solidFill>
                  <a:srgbClr val="404040"/>
                </a:solidFill>
              </a:rPr>
              <a:t>s</a:t>
            </a:r>
            <a:r>
              <a:rPr lang="en-US" sz="1600" dirty="0" smtClean="0">
                <a:solidFill>
                  <a:srgbClr val="404040"/>
                </a:solidFill>
              </a:rPr>
              <a:t>ocial </a:t>
            </a:r>
            <a:r>
              <a:rPr lang="en-US" sz="1600" dirty="0">
                <a:solidFill>
                  <a:srgbClr val="404040"/>
                </a:solidFill>
              </a:rPr>
              <a:t>enterprises </a:t>
            </a:r>
            <a:r>
              <a:rPr lang="en" sz="1600" dirty="0" smtClean="0">
                <a:solidFill>
                  <a:srgbClr val="404040"/>
                </a:solidFill>
              </a:rPr>
              <a:t>are</a:t>
            </a:r>
            <a:r>
              <a:rPr lang="en-US" sz="1600" dirty="0" smtClean="0">
                <a:solidFill>
                  <a:srgbClr val="404040"/>
                </a:solidFill>
              </a:rPr>
              <a:t> </a:t>
            </a:r>
            <a:r>
              <a:rPr lang="en" sz="1600" dirty="0" smtClean="0">
                <a:solidFill>
                  <a:srgbClr val="404040"/>
                </a:solidFill>
              </a:rPr>
              <a:t>using </a:t>
            </a:r>
            <a:r>
              <a:rPr lang="en" sz="1600" dirty="0">
                <a:solidFill>
                  <a:srgbClr val="404040"/>
                </a:solidFill>
              </a:rPr>
              <a:t>BVA, what BVA methods they are using, and if the use </a:t>
            </a:r>
            <a:r>
              <a:rPr lang="en" sz="1600" dirty="0" smtClean="0">
                <a:solidFill>
                  <a:srgbClr val="404040"/>
                </a:solidFill>
              </a:rPr>
              <a:t>of</a:t>
            </a:r>
            <a:r>
              <a:rPr lang="en-US" sz="1600" dirty="0">
                <a:solidFill>
                  <a:srgbClr val="404040"/>
                </a:solidFill>
              </a:rPr>
              <a:t> </a:t>
            </a:r>
            <a:r>
              <a:rPr lang="en" sz="1600" dirty="0" smtClean="0">
                <a:solidFill>
                  <a:srgbClr val="404040"/>
                </a:solidFill>
              </a:rPr>
              <a:t>BVA </a:t>
            </a:r>
            <a:r>
              <a:rPr lang="en" sz="1600" dirty="0">
                <a:solidFill>
                  <a:srgbClr val="404040"/>
                </a:solidFill>
              </a:rPr>
              <a:t>is correlated with </a:t>
            </a:r>
            <a:r>
              <a:rPr lang="en-US" sz="1600" dirty="0" smtClean="0">
                <a:solidFill>
                  <a:srgbClr val="404040"/>
                </a:solidFill>
              </a:rPr>
              <a:t>s</a:t>
            </a:r>
            <a:r>
              <a:rPr lang="en-US" sz="1600" dirty="0" smtClean="0">
                <a:solidFill>
                  <a:srgbClr val="404040"/>
                </a:solidFill>
              </a:rPr>
              <a:t>ocial enterprise </a:t>
            </a:r>
            <a:r>
              <a:rPr lang="en" sz="1600" dirty="0" smtClean="0">
                <a:solidFill>
                  <a:srgbClr val="404040"/>
                </a:solidFill>
              </a:rPr>
              <a:t>success</a:t>
            </a:r>
            <a:r>
              <a:rPr lang="en" sz="1600" dirty="0">
                <a:solidFill>
                  <a:srgbClr val="404040"/>
                </a:solidFill>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wiss-2">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1775</TotalTime>
  <Words>1378</Words>
  <Application>Microsoft Macintosh PowerPoint</Application>
  <PresentationFormat>On-screen Show (16:9)</PresentationFormat>
  <Paragraphs>103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swiss-2</vt:lpstr>
      <vt:lpstr>Blended Value Accounting &amp;  Social Enterprise Success</vt:lpstr>
      <vt:lpstr>My Background</vt:lpstr>
      <vt:lpstr>In Search of Blended Value</vt:lpstr>
      <vt:lpstr>Research Purpose</vt:lpstr>
      <vt:lpstr>Research Method</vt:lpstr>
      <vt:lpstr>Theory and Definitions (1)</vt:lpstr>
      <vt:lpstr>Theory and Definitions (2)</vt:lpstr>
      <vt:lpstr>Key Results</vt:lpstr>
      <vt:lpstr>Problem Statement</vt:lpstr>
      <vt:lpstr>Results</vt:lpstr>
      <vt:lpstr>An Interesting Finding</vt:lpstr>
      <vt:lpstr>Survey Responses</vt:lpstr>
      <vt:lpstr>Conclusions and Recommendations</vt:lpstr>
      <vt:lpstr>Conclusions</vt:lpstr>
      <vt:lpstr>Research Directions</vt:lpstr>
      <vt:lpstr>Recommendations for Managers</vt:lpstr>
      <vt:lpstr>Recommendations for Agencies</vt:lpstr>
      <vt:lpstr>Final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Blended Value Accounting &amp;  Social Enterprise Success</dc:title>
  <cp:lastModifiedBy>John Anner</cp:lastModifiedBy>
  <cp:revision>8</cp:revision>
  <dcterms:modified xsi:type="dcterms:W3CDTF">2016-02-08T22:13:49Z</dcterms:modified>
</cp:coreProperties>
</file>